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57" r:id="rId4"/>
    <p:sldId id="258" r:id="rId5"/>
    <p:sldId id="259" r:id="rId6"/>
    <p:sldId id="261" r:id="rId7"/>
    <p:sldId id="262" r:id="rId8"/>
    <p:sldId id="263" r:id="rId9"/>
    <p:sldId id="264" r:id="rId10"/>
    <p:sldId id="265" r:id="rId11"/>
    <p:sldId id="266" r:id="rId12"/>
    <p:sldId id="268" r:id="rId13"/>
    <p:sldId id="267"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53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B2BED65-7B3A-43E8-97D0-AD419668E3E1}" type="datetimeFigureOut">
              <a:rPr lang="en-US" smtClean="0"/>
              <a:pPr/>
              <a:t>12/7/2012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EE869A-3AC1-4D3F-AD24-43E52839B605}"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2BED65-7B3A-43E8-97D0-AD419668E3E1}" type="datetimeFigureOut">
              <a:rPr lang="en-US" smtClean="0"/>
              <a:pPr/>
              <a:t>12/7/2012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EE869A-3AC1-4D3F-AD24-43E52839B605}"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2BED65-7B3A-43E8-97D0-AD419668E3E1}" type="datetimeFigureOut">
              <a:rPr lang="en-US" smtClean="0"/>
              <a:pPr/>
              <a:t>12/7/2012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EE869A-3AC1-4D3F-AD24-43E52839B60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2BED65-7B3A-43E8-97D0-AD419668E3E1}" type="datetimeFigureOut">
              <a:rPr lang="en-US" smtClean="0"/>
              <a:pPr/>
              <a:t>12/7/2012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EE869A-3AC1-4D3F-AD24-43E52839B605}"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B2BED65-7B3A-43E8-97D0-AD419668E3E1}" type="datetimeFigureOut">
              <a:rPr lang="en-US" smtClean="0"/>
              <a:pPr/>
              <a:t>12/7/2012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EE869A-3AC1-4D3F-AD24-43E52839B605}"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B2BED65-7B3A-43E8-97D0-AD419668E3E1}" type="datetimeFigureOut">
              <a:rPr lang="en-US" smtClean="0"/>
              <a:pPr/>
              <a:t>12/7/2012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8EE869A-3AC1-4D3F-AD24-43E52839B605}"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B2BED65-7B3A-43E8-97D0-AD419668E3E1}" type="datetimeFigureOut">
              <a:rPr lang="en-US" smtClean="0"/>
              <a:pPr/>
              <a:t>12/7/2012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8EE869A-3AC1-4D3F-AD24-43E52839B605}"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B2BED65-7B3A-43E8-97D0-AD419668E3E1}" type="datetimeFigureOut">
              <a:rPr lang="en-US" smtClean="0"/>
              <a:pPr/>
              <a:t>12/7/2012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8EE869A-3AC1-4D3F-AD24-43E52839B605}"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2BED65-7B3A-43E8-97D0-AD419668E3E1}" type="datetimeFigureOut">
              <a:rPr lang="en-US" smtClean="0"/>
              <a:pPr/>
              <a:t>12/7/2012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8EE869A-3AC1-4D3F-AD24-43E52839B60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2BED65-7B3A-43E8-97D0-AD419668E3E1}" type="datetimeFigureOut">
              <a:rPr lang="en-US" smtClean="0"/>
              <a:pPr/>
              <a:t>12/7/2012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8EE869A-3AC1-4D3F-AD24-43E52839B605}"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2BED65-7B3A-43E8-97D0-AD419668E3E1}" type="datetimeFigureOut">
              <a:rPr lang="en-US" smtClean="0"/>
              <a:pPr/>
              <a:t>12/7/2012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8EE869A-3AC1-4D3F-AD24-43E52839B605}"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2BED65-7B3A-43E8-97D0-AD419668E3E1}" type="datetimeFigureOut">
              <a:rPr lang="en-US" smtClean="0"/>
              <a:pPr/>
              <a:t>12/7/2012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EE869A-3AC1-4D3F-AD24-43E52839B60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accent5">
                    <a:lumMod val="50000"/>
                  </a:schemeClr>
                </a:solidFill>
              </a:rPr>
              <a:t>Arabia and Iraq</a:t>
            </a:r>
            <a:endParaRPr lang="en-US" dirty="0">
              <a:solidFill>
                <a:schemeClr val="accent5">
                  <a:lumMod val="50000"/>
                </a:schemeClr>
              </a:solidFill>
            </a:endParaRPr>
          </a:p>
        </p:txBody>
      </p:sp>
      <p:sp>
        <p:nvSpPr>
          <p:cNvPr id="3" name="Subtitle 2"/>
          <p:cNvSpPr>
            <a:spLocks noGrp="1"/>
          </p:cNvSpPr>
          <p:nvPr>
            <p:ph type="subTitle" idx="1"/>
          </p:nvPr>
        </p:nvSpPr>
        <p:spPr/>
        <p:txBody>
          <a:bodyPr>
            <a:normAutofit fontScale="85000" lnSpcReduction="20000"/>
          </a:bodyPr>
          <a:lstStyle/>
          <a:p>
            <a:r>
              <a:rPr lang="en-US" dirty="0" smtClean="0">
                <a:solidFill>
                  <a:schemeClr val="accent5">
                    <a:lumMod val="75000"/>
                  </a:schemeClr>
                </a:solidFill>
              </a:rPr>
              <a:t>Pages </a:t>
            </a:r>
          </a:p>
          <a:p>
            <a:r>
              <a:rPr lang="en-US" dirty="0" smtClean="0">
                <a:solidFill>
                  <a:schemeClr val="accent5">
                    <a:lumMod val="75000"/>
                  </a:schemeClr>
                </a:solidFill>
              </a:rPr>
              <a:t>590 -597</a:t>
            </a:r>
          </a:p>
          <a:p>
            <a:r>
              <a:rPr lang="en-US" dirty="0" smtClean="0">
                <a:solidFill>
                  <a:schemeClr val="accent5">
                    <a:lumMod val="75000"/>
                  </a:schemeClr>
                </a:solidFill>
              </a:rPr>
              <a:t>And </a:t>
            </a:r>
          </a:p>
          <a:p>
            <a:r>
              <a:rPr lang="en-US" dirty="0" smtClean="0">
                <a:solidFill>
                  <a:schemeClr val="accent5">
                    <a:lumMod val="75000"/>
                  </a:schemeClr>
                </a:solidFill>
              </a:rPr>
              <a:t>606-611</a:t>
            </a:r>
          </a:p>
          <a:p>
            <a:endParaRPr lang="en-US" dirty="0">
              <a:solidFill>
                <a:schemeClr val="accent5">
                  <a:lumMod val="7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5">
                    <a:lumMod val="50000"/>
                  </a:schemeClr>
                </a:solidFill>
              </a:rPr>
              <a:t>Section 1: Chapter Atlas</a:t>
            </a:r>
            <a:endParaRPr lang="en-US" dirty="0"/>
          </a:p>
        </p:txBody>
      </p:sp>
      <p:graphicFrame>
        <p:nvGraphicFramePr>
          <p:cNvPr id="4" name="Content Placeholder 3"/>
          <p:cNvGraphicFramePr>
            <a:graphicFrameLocks noGrp="1"/>
          </p:cNvGraphicFramePr>
          <p:nvPr>
            <p:ph idx="1"/>
          </p:nvPr>
        </p:nvGraphicFramePr>
        <p:xfrm>
          <a:off x="457200" y="1600200"/>
          <a:ext cx="8305800" cy="4171950"/>
        </p:xfrm>
        <a:graphic>
          <a:graphicData uri="http://schemas.openxmlformats.org/drawingml/2006/table">
            <a:tbl>
              <a:tblPr firstRow="1" bandRow="1">
                <a:tableStyleId>{5C22544A-7EE6-4342-B048-85BDC9FD1C3A}</a:tableStyleId>
              </a:tblPr>
              <a:tblGrid>
                <a:gridCol w="4152900"/>
                <a:gridCol w="4152900"/>
              </a:tblGrid>
              <a:tr h="685800">
                <a:tc>
                  <a:txBody>
                    <a:bodyPr/>
                    <a:lstStyle/>
                    <a:p>
                      <a:pPr algn="ctr"/>
                      <a:r>
                        <a:rPr lang="en-US" sz="2800" dirty="0" smtClean="0"/>
                        <a:t>Region</a:t>
                      </a:r>
                      <a:endParaRPr lang="en-US" sz="2800" dirty="0"/>
                    </a:p>
                  </a:txBody>
                  <a:tcPr/>
                </a:tc>
                <a:tc>
                  <a:txBody>
                    <a:bodyPr/>
                    <a:lstStyle/>
                    <a:p>
                      <a:pPr algn="ctr"/>
                      <a:r>
                        <a:rPr lang="en-US" sz="2800" dirty="0" smtClean="0"/>
                        <a:t>Details</a:t>
                      </a:r>
                      <a:endParaRPr lang="en-US" sz="2800" dirty="0"/>
                    </a:p>
                  </a:txBody>
                  <a:tcPr/>
                </a:tc>
              </a:tr>
              <a:tr h="1162050">
                <a:tc>
                  <a:txBody>
                    <a:bodyPr/>
                    <a:lstStyle/>
                    <a:p>
                      <a:r>
                        <a:rPr lang="en-US" dirty="0" smtClean="0"/>
                        <a:t>Desert</a:t>
                      </a:r>
                      <a:endParaRPr lang="en-US" dirty="0"/>
                    </a:p>
                  </a:txBody>
                  <a:tcPr/>
                </a:tc>
                <a:tc>
                  <a:txBody>
                    <a:bodyPr/>
                    <a:lstStyle/>
                    <a:p>
                      <a:r>
                        <a:rPr lang="en-US" dirty="0" smtClean="0"/>
                        <a:t>*Arid</a:t>
                      </a:r>
                    </a:p>
                    <a:p>
                      <a:r>
                        <a:rPr lang="en-US" dirty="0" smtClean="0"/>
                        <a:t>*Few</a:t>
                      </a:r>
                      <a:r>
                        <a:rPr lang="en-US" baseline="0" dirty="0" smtClean="0"/>
                        <a:t> Plants and Animals</a:t>
                      </a:r>
                    </a:p>
                    <a:p>
                      <a:r>
                        <a:rPr lang="en-US" baseline="0" dirty="0" smtClean="0"/>
                        <a:t>*Covers most of the Region</a:t>
                      </a:r>
                      <a:endParaRPr lang="en-US" dirty="0"/>
                    </a:p>
                  </a:txBody>
                  <a:tcPr/>
                </a:tc>
              </a:tr>
              <a:tr h="1162050">
                <a:tc>
                  <a:txBody>
                    <a:bodyPr/>
                    <a:lstStyle/>
                    <a:p>
                      <a:r>
                        <a:rPr lang="en-US" dirty="0" smtClean="0"/>
                        <a:t>Desert</a:t>
                      </a:r>
                      <a:r>
                        <a:rPr lang="en-US" baseline="0" dirty="0" smtClean="0"/>
                        <a:t> Scrub</a:t>
                      </a:r>
                      <a:endParaRPr lang="en-US" dirty="0"/>
                    </a:p>
                  </a:txBody>
                  <a:tcPr/>
                </a:tc>
                <a:tc>
                  <a:txBody>
                    <a:bodyPr/>
                    <a:lstStyle/>
                    <a:p>
                      <a:r>
                        <a:rPr lang="en-US" dirty="0" smtClean="0"/>
                        <a:t>*Semi Arid</a:t>
                      </a:r>
                    </a:p>
                    <a:p>
                      <a:r>
                        <a:rPr lang="en-US" dirty="0" smtClean="0"/>
                        <a:t>*Some Plants and Animals</a:t>
                      </a:r>
                    </a:p>
                    <a:p>
                      <a:endParaRPr lang="en-US" dirty="0"/>
                    </a:p>
                  </a:txBody>
                  <a:tcPr/>
                </a:tc>
              </a:tr>
              <a:tr h="1162050">
                <a:tc>
                  <a:txBody>
                    <a:bodyPr/>
                    <a:lstStyle/>
                    <a:p>
                      <a:r>
                        <a:rPr lang="en-US" dirty="0" smtClean="0"/>
                        <a:t>Humid</a:t>
                      </a:r>
                      <a:endParaRPr lang="en-US" dirty="0"/>
                    </a:p>
                  </a:txBody>
                  <a:tcPr/>
                </a:tc>
                <a:tc>
                  <a:txBody>
                    <a:bodyPr/>
                    <a:lstStyle/>
                    <a:p>
                      <a:r>
                        <a:rPr lang="en-US" dirty="0" smtClean="0"/>
                        <a:t>*Moist</a:t>
                      </a:r>
                      <a:r>
                        <a:rPr lang="en-US" baseline="0" dirty="0" smtClean="0"/>
                        <a:t> Air that comes off the Mediterranean Sea or the Indian Ocean</a:t>
                      </a:r>
                    </a:p>
                    <a:p>
                      <a:r>
                        <a:rPr lang="en-US" baseline="0" dirty="0" smtClean="0"/>
                        <a:t>*Farming is Possible</a:t>
                      </a:r>
                      <a:endParaRPr lang="en-US" dirty="0"/>
                    </a:p>
                  </a:txBody>
                  <a:tcPr/>
                </a:tc>
              </a:tr>
            </a:tbl>
          </a:graphicData>
        </a:graphic>
      </p:graphicFrame>
      <p:sp>
        <p:nvSpPr>
          <p:cNvPr id="5" name="TextBox 4"/>
          <p:cNvSpPr txBox="1"/>
          <p:nvPr/>
        </p:nvSpPr>
        <p:spPr>
          <a:xfrm>
            <a:off x="304800" y="6096000"/>
            <a:ext cx="8610600" cy="369332"/>
          </a:xfrm>
          <a:prstGeom prst="rect">
            <a:avLst/>
          </a:prstGeom>
          <a:noFill/>
        </p:spPr>
        <p:txBody>
          <a:bodyPr wrap="square" rtlCol="0">
            <a:spAutoFit/>
          </a:bodyPr>
          <a:lstStyle/>
          <a:p>
            <a:r>
              <a:rPr lang="en-US" dirty="0" smtClean="0"/>
              <a:t>* Farming throughout the rest of the region is dependant upon the rivers. </a:t>
            </a:r>
            <a:endParaRPr lang="en-US" dirty="0"/>
          </a:p>
        </p:txBody>
      </p:sp>
      <p:pic>
        <p:nvPicPr>
          <p:cNvPr id="9218" name="Picture 2" descr="http://www.bahighlife.com/Media/images/Navopener-0d523fd6-aad5-4555-a84b-8a9eccb85208.jpg"/>
          <p:cNvPicPr>
            <a:picLocks noChangeAspect="1" noChangeArrowheads="1"/>
          </p:cNvPicPr>
          <p:nvPr/>
        </p:nvPicPr>
        <p:blipFill>
          <a:blip r:embed="rId2" cstate="print"/>
          <a:srcRect/>
          <a:stretch>
            <a:fillRect/>
          </a:stretch>
        </p:blipFill>
        <p:spPr bwMode="auto">
          <a:xfrm>
            <a:off x="2209800" y="2304146"/>
            <a:ext cx="1600200" cy="1088977"/>
          </a:xfrm>
          <a:prstGeom prst="rect">
            <a:avLst/>
          </a:prstGeom>
          <a:noFill/>
        </p:spPr>
      </p:pic>
      <p:pic>
        <p:nvPicPr>
          <p:cNvPr id="9220" name="Picture 4" descr="https://encrypted-tbn1.gstatic.com/images?q=tbn:ANd9GcSaFfcjAUnJiTeUaXYQ8XZ0YInLV8HX3WDuXGEOU_kAgGZ6VGrZ"/>
          <p:cNvPicPr>
            <a:picLocks noChangeAspect="1" noChangeArrowheads="1"/>
          </p:cNvPicPr>
          <p:nvPr/>
        </p:nvPicPr>
        <p:blipFill>
          <a:blip r:embed="rId3" cstate="print"/>
          <a:srcRect/>
          <a:stretch>
            <a:fillRect/>
          </a:stretch>
        </p:blipFill>
        <p:spPr bwMode="auto">
          <a:xfrm>
            <a:off x="2133600" y="3429000"/>
            <a:ext cx="1828800" cy="1201595"/>
          </a:xfrm>
          <a:prstGeom prst="rect">
            <a:avLst/>
          </a:prstGeom>
          <a:noFill/>
        </p:spPr>
      </p:pic>
      <p:pic>
        <p:nvPicPr>
          <p:cNvPr id="9222" name="Picture 6" descr="http://www.goes-r.gov/users/comet/mesoprim/dust/media/graphics/riceFields_inDrought_iraq_31aug2009.jpg"/>
          <p:cNvPicPr>
            <a:picLocks noChangeAspect="1" noChangeArrowheads="1"/>
          </p:cNvPicPr>
          <p:nvPr/>
        </p:nvPicPr>
        <p:blipFill>
          <a:blip r:embed="rId4" cstate="print"/>
          <a:srcRect t="13158"/>
          <a:stretch>
            <a:fillRect/>
          </a:stretch>
        </p:blipFill>
        <p:spPr bwMode="auto">
          <a:xfrm>
            <a:off x="2057400" y="4660038"/>
            <a:ext cx="1905000" cy="110048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blinds(horizontal)">
                                      <p:cBhvr>
                                        <p:cTn id="12" dur="500"/>
                                        <p:tgtEl>
                                          <p:spTgt spid="92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220"/>
                                        </p:tgtEl>
                                        <p:attrNameLst>
                                          <p:attrName>style.visibility</p:attrName>
                                        </p:attrNameLst>
                                      </p:cBhvr>
                                      <p:to>
                                        <p:strVal val="visible"/>
                                      </p:to>
                                    </p:set>
                                    <p:animEffect transition="in" filter="blinds(horizontal)">
                                      <p:cBhvr>
                                        <p:cTn id="17" dur="500"/>
                                        <p:tgtEl>
                                          <p:spTgt spid="92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222"/>
                                        </p:tgtEl>
                                        <p:attrNameLst>
                                          <p:attrName>style.visibility</p:attrName>
                                        </p:attrNameLst>
                                      </p:cBhvr>
                                      <p:to>
                                        <p:strVal val="visible"/>
                                      </p:to>
                                    </p:set>
                                    <p:animEffect transition="in" filter="blinds(horizontal)">
                                      <p:cBhvr>
                                        <p:cTn id="22" dur="500"/>
                                        <p:tgtEl>
                                          <p:spTgt spid="922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5">
                    <a:lumMod val="50000"/>
                  </a:schemeClr>
                </a:solidFill>
              </a:rPr>
              <a:t>Section 1: Chapter Atlas</a:t>
            </a:r>
            <a:endParaRPr lang="en-US" dirty="0"/>
          </a:p>
        </p:txBody>
      </p:sp>
      <p:sp>
        <p:nvSpPr>
          <p:cNvPr id="3" name="Content Placeholder 2"/>
          <p:cNvSpPr>
            <a:spLocks noGrp="1"/>
          </p:cNvSpPr>
          <p:nvPr>
            <p:ph idx="1"/>
          </p:nvPr>
        </p:nvSpPr>
        <p:spPr>
          <a:xfrm>
            <a:off x="457200" y="1600200"/>
            <a:ext cx="4800600" cy="4525963"/>
          </a:xfrm>
        </p:spPr>
        <p:txBody>
          <a:bodyPr>
            <a:normAutofit fontScale="77500" lnSpcReduction="20000"/>
          </a:bodyPr>
          <a:lstStyle/>
          <a:p>
            <a:r>
              <a:rPr lang="en-US" b="1" dirty="0" smtClean="0">
                <a:solidFill>
                  <a:schemeClr val="accent1">
                    <a:lumMod val="75000"/>
                  </a:schemeClr>
                </a:solidFill>
              </a:rPr>
              <a:t>Desalination is a process used in Arabia and Iraq to remove salt from salt water. </a:t>
            </a:r>
          </a:p>
          <a:p>
            <a:r>
              <a:rPr lang="en-US" b="1" dirty="0" smtClean="0">
                <a:solidFill>
                  <a:schemeClr val="accent1">
                    <a:lumMod val="75000"/>
                  </a:schemeClr>
                </a:solidFill>
              </a:rPr>
              <a:t>In this process the water is forced through a very fine mesh. The fresh water goes through but the salt doesn’t. There is also a system used that heats the water and the salt stays below while the fresh water turns to steam and then condenses and is funneled out. </a:t>
            </a:r>
          </a:p>
          <a:p>
            <a:r>
              <a:rPr lang="en-US" b="1" dirty="0" smtClean="0">
                <a:solidFill>
                  <a:schemeClr val="accent1">
                    <a:lumMod val="75000"/>
                  </a:schemeClr>
                </a:solidFill>
              </a:rPr>
              <a:t>This process is very expensive. </a:t>
            </a:r>
          </a:p>
          <a:p>
            <a:endParaRPr lang="en-US" dirty="0"/>
          </a:p>
        </p:txBody>
      </p:sp>
      <p:pic>
        <p:nvPicPr>
          <p:cNvPr id="3074" name="Picture 2" descr="http://www.carlsbadistan.com/wp-content/uploads/2007/06/desalination-1.jpg"/>
          <p:cNvPicPr>
            <a:picLocks noChangeAspect="1" noChangeArrowheads="1"/>
          </p:cNvPicPr>
          <p:nvPr/>
        </p:nvPicPr>
        <p:blipFill>
          <a:blip r:embed="rId2" cstate="print"/>
          <a:srcRect/>
          <a:stretch>
            <a:fillRect/>
          </a:stretch>
        </p:blipFill>
        <p:spPr bwMode="auto">
          <a:xfrm>
            <a:off x="5105400" y="1143000"/>
            <a:ext cx="3886200" cy="5257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074"/>
                                        </p:tgtEl>
                                        <p:attrNameLst>
                                          <p:attrName>style.visibility</p:attrName>
                                        </p:attrNameLst>
                                      </p:cBhvr>
                                      <p:to>
                                        <p:strVal val="visible"/>
                                      </p:to>
                                    </p:set>
                                    <p:animEffect transition="in" filter="blinds(horizontal)">
                                      <p:cBhvr>
                                        <p:cTn id="22"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0"/>
            <a:ext cx="4114800" cy="1143000"/>
          </a:xfrm>
        </p:spPr>
        <p:txBody>
          <a:bodyPr>
            <a:normAutofit fontScale="90000"/>
          </a:bodyPr>
          <a:lstStyle/>
          <a:p>
            <a:r>
              <a:rPr lang="en-US" b="1" dirty="0" smtClean="0">
                <a:solidFill>
                  <a:schemeClr val="accent5">
                    <a:lumMod val="50000"/>
                  </a:schemeClr>
                </a:solidFill>
              </a:rPr>
              <a:t>Section 1: Chapter Atlas</a:t>
            </a:r>
            <a:endParaRPr lang="en-US" dirty="0"/>
          </a:p>
        </p:txBody>
      </p:sp>
      <p:sp>
        <p:nvSpPr>
          <p:cNvPr id="3" name="Content Placeholder 2"/>
          <p:cNvSpPr>
            <a:spLocks noGrp="1"/>
          </p:cNvSpPr>
          <p:nvPr>
            <p:ph idx="1"/>
          </p:nvPr>
        </p:nvSpPr>
        <p:spPr>
          <a:xfrm>
            <a:off x="0" y="2941637"/>
            <a:ext cx="7924800" cy="3916363"/>
          </a:xfrm>
        </p:spPr>
        <p:txBody>
          <a:bodyPr>
            <a:normAutofit fontScale="92500" lnSpcReduction="10000"/>
          </a:bodyPr>
          <a:lstStyle/>
          <a:p>
            <a:r>
              <a:rPr lang="en-US" b="1" dirty="0" smtClean="0">
                <a:solidFill>
                  <a:schemeClr val="accent1">
                    <a:lumMod val="75000"/>
                  </a:schemeClr>
                </a:solidFill>
              </a:rPr>
              <a:t>Population Patterns</a:t>
            </a:r>
          </a:p>
          <a:p>
            <a:pPr lvl="1"/>
            <a:r>
              <a:rPr lang="en-US" b="1" dirty="0" smtClean="0">
                <a:solidFill>
                  <a:schemeClr val="accent1">
                    <a:lumMod val="75000"/>
                  </a:schemeClr>
                </a:solidFill>
              </a:rPr>
              <a:t>Population is most dense near the water areas.</a:t>
            </a:r>
          </a:p>
          <a:p>
            <a:pPr lvl="2"/>
            <a:r>
              <a:rPr lang="en-US" b="1" dirty="0" smtClean="0">
                <a:solidFill>
                  <a:schemeClr val="accent1">
                    <a:lumMod val="75000"/>
                  </a:schemeClr>
                </a:solidFill>
              </a:rPr>
              <a:t>The Mts. Of Iraq and Yemen</a:t>
            </a:r>
          </a:p>
          <a:p>
            <a:pPr lvl="2"/>
            <a:r>
              <a:rPr lang="en-US" b="1" dirty="0" smtClean="0">
                <a:solidFill>
                  <a:schemeClr val="accent1">
                    <a:lumMod val="75000"/>
                  </a:schemeClr>
                </a:solidFill>
              </a:rPr>
              <a:t>Near the Tigris and Euphrates Rivers</a:t>
            </a:r>
          </a:p>
          <a:p>
            <a:pPr lvl="2"/>
            <a:r>
              <a:rPr lang="en-US" b="1" dirty="0" smtClean="0">
                <a:solidFill>
                  <a:schemeClr val="accent1">
                    <a:lumMod val="75000"/>
                  </a:schemeClr>
                </a:solidFill>
              </a:rPr>
              <a:t>Desert Oasis</a:t>
            </a:r>
          </a:p>
          <a:p>
            <a:pPr lvl="1"/>
            <a:r>
              <a:rPr lang="en-US" b="1" dirty="0" smtClean="0">
                <a:solidFill>
                  <a:srgbClr val="4F81BD">
                    <a:lumMod val="75000"/>
                  </a:srgbClr>
                </a:solidFill>
              </a:rPr>
              <a:t>Desalination plants make it possible for people to live in areas that previously had low populations. </a:t>
            </a:r>
          </a:p>
          <a:p>
            <a:pPr lvl="1"/>
            <a:r>
              <a:rPr lang="en-US" b="1" dirty="0" smtClean="0">
                <a:solidFill>
                  <a:srgbClr val="4F81BD">
                    <a:lumMod val="75000"/>
                  </a:srgbClr>
                </a:solidFill>
              </a:rPr>
              <a:t>These plants are also put in place to support the populations of the large cities. </a:t>
            </a:r>
            <a:endParaRPr lang="en-US" b="1" dirty="0" smtClean="0">
              <a:solidFill>
                <a:schemeClr val="accent1">
                  <a:lumMod val="75000"/>
                </a:schemeClr>
              </a:solidFill>
            </a:endParaRPr>
          </a:p>
        </p:txBody>
      </p:sp>
      <p:pic>
        <p:nvPicPr>
          <p:cNvPr id="7170" name="Picture 2" descr="http://www.roebuckclasses.com/maps/placemap/nafricaswasia/nafricapopdensity.JPG"/>
          <p:cNvPicPr>
            <a:picLocks noChangeAspect="1" noChangeArrowheads="1"/>
          </p:cNvPicPr>
          <p:nvPr/>
        </p:nvPicPr>
        <p:blipFill>
          <a:blip r:embed="rId2" cstate="print"/>
          <a:srcRect l="60284" t="2548" r="1045" b="21019"/>
          <a:stretch>
            <a:fillRect/>
          </a:stretch>
        </p:blipFill>
        <p:spPr bwMode="auto">
          <a:xfrm>
            <a:off x="5181600" y="152400"/>
            <a:ext cx="2819400" cy="334107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linds(horizontal)">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7170"/>
                                        </p:tgtEl>
                                        <p:attrNameLst>
                                          <p:attrName>style.visibility</p:attrName>
                                        </p:attrNameLst>
                                      </p:cBhvr>
                                      <p:to>
                                        <p:strVal val="visible"/>
                                      </p:to>
                                    </p:set>
                                    <p:animEffect transition="in" filter="blinds(horizontal)">
                                      <p:cBhvr>
                                        <p:cTn id="30"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5">
                    <a:lumMod val="50000"/>
                  </a:schemeClr>
                </a:solidFill>
              </a:rPr>
              <a:t>Section 1: Chapter Atlas</a:t>
            </a:r>
            <a:endParaRPr lang="en-US" dirty="0"/>
          </a:p>
        </p:txBody>
      </p:sp>
      <p:sp>
        <p:nvSpPr>
          <p:cNvPr id="3" name="Content Placeholder 2"/>
          <p:cNvSpPr>
            <a:spLocks noGrp="1"/>
          </p:cNvSpPr>
          <p:nvPr>
            <p:ph idx="1"/>
          </p:nvPr>
        </p:nvSpPr>
        <p:spPr/>
        <p:txBody>
          <a:bodyPr>
            <a:normAutofit/>
          </a:bodyPr>
          <a:lstStyle/>
          <a:p>
            <a:r>
              <a:rPr lang="en-US" b="1" dirty="0" smtClean="0">
                <a:solidFill>
                  <a:schemeClr val="accent1">
                    <a:lumMod val="75000"/>
                  </a:schemeClr>
                </a:solidFill>
              </a:rPr>
              <a:t>Most people live in cities. </a:t>
            </a:r>
          </a:p>
          <a:p>
            <a:r>
              <a:rPr lang="en-US" b="1" dirty="0" smtClean="0">
                <a:solidFill>
                  <a:schemeClr val="accent1">
                    <a:lumMod val="75000"/>
                  </a:schemeClr>
                </a:solidFill>
              </a:rPr>
              <a:t>The cities have the jobs that are created by the oil wealth. </a:t>
            </a:r>
          </a:p>
        </p:txBody>
      </p:sp>
      <p:pic>
        <p:nvPicPr>
          <p:cNvPr id="6148" name="Picture 4" descr="http://jgarciaalvarez.files.wordpress.com/2008/10/saudi-arabia-economic-cities.jpg"/>
          <p:cNvPicPr>
            <a:picLocks noChangeAspect="1" noChangeArrowheads="1"/>
          </p:cNvPicPr>
          <p:nvPr/>
        </p:nvPicPr>
        <p:blipFill>
          <a:blip r:embed="rId2" cstate="print"/>
          <a:srcRect/>
          <a:stretch>
            <a:fillRect/>
          </a:stretch>
        </p:blipFill>
        <p:spPr bwMode="auto">
          <a:xfrm>
            <a:off x="0" y="3327953"/>
            <a:ext cx="9144000" cy="330144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148"/>
                                        </p:tgtEl>
                                        <p:attrNameLst>
                                          <p:attrName>style.visibility</p:attrName>
                                        </p:attrNameLst>
                                      </p:cBhvr>
                                      <p:to>
                                        <p:strVal val="visible"/>
                                      </p:to>
                                    </p:set>
                                    <p:animEffect transition="in" filter="blinds(horizontal)">
                                      <p:cBhvr>
                                        <p:cTn id="17"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solidFill>
                  <a:schemeClr val="accent5">
                    <a:lumMod val="50000"/>
                  </a:schemeClr>
                </a:solidFill>
              </a:rPr>
              <a:t>Section 1: Chapter Atlas</a:t>
            </a:r>
            <a:endParaRPr lang="en-US" dirty="0"/>
          </a:p>
        </p:txBody>
      </p:sp>
      <p:sp>
        <p:nvSpPr>
          <p:cNvPr id="3" name="Content Placeholder 2"/>
          <p:cNvSpPr>
            <a:spLocks noGrp="1"/>
          </p:cNvSpPr>
          <p:nvPr>
            <p:ph idx="1"/>
          </p:nvPr>
        </p:nvSpPr>
        <p:spPr>
          <a:xfrm>
            <a:off x="0" y="990601"/>
            <a:ext cx="9144000" cy="3581400"/>
          </a:xfrm>
        </p:spPr>
        <p:txBody>
          <a:bodyPr>
            <a:normAutofit fontScale="92500" lnSpcReduction="10000"/>
          </a:bodyPr>
          <a:lstStyle/>
          <a:p>
            <a:r>
              <a:rPr lang="en-US" b="1" dirty="0" smtClean="0">
                <a:solidFill>
                  <a:schemeClr val="accent1">
                    <a:lumMod val="75000"/>
                  </a:schemeClr>
                </a:solidFill>
              </a:rPr>
              <a:t>This region is known to have some of the highest rates of population growth. </a:t>
            </a:r>
          </a:p>
          <a:p>
            <a:r>
              <a:rPr lang="en-US" b="1" dirty="0" smtClean="0">
                <a:solidFill>
                  <a:schemeClr val="accent1">
                    <a:lumMod val="75000"/>
                  </a:schemeClr>
                </a:solidFill>
              </a:rPr>
              <a:t>This population growth is due to the fact that they traditionally have large families. It is a part of their customs. </a:t>
            </a:r>
          </a:p>
          <a:p>
            <a:r>
              <a:rPr lang="en-US" b="1" dirty="0" smtClean="0">
                <a:solidFill>
                  <a:schemeClr val="accent1">
                    <a:lumMod val="75000"/>
                  </a:schemeClr>
                </a:solidFill>
              </a:rPr>
              <a:t>An increase in population however creates many problem -  a need for more jobs, water, education, etc…</a:t>
            </a:r>
          </a:p>
          <a:p>
            <a:endParaRPr lang="en-US" dirty="0"/>
          </a:p>
        </p:txBody>
      </p:sp>
      <p:pic>
        <p:nvPicPr>
          <p:cNvPr id="5122" name="Picture 2" descr="http://desertpeace.files.wordpress.com/2010/09/could-be-evictees.jpg"/>
          <p:cNvPicPr>
            <a:picLocks noChangeAspect="1" noChangeArrowheads="1"/>
          </p:cNvPicPr>
          <p:nvPr/>
        </p:nvPicPr>
        <p:blipFill>
          <a:blip r:embed="rId2" cstate="print"/>
          <a:srcRect/>
          <a:stretch>
            <a:fillRect/>
          </a:stretch>
        </p:blipFill>
        <p:spPr bwMode="auto">
          <a:xfrm>
            <a:off x="2133600" y="4267200"/>
            <a:ext cx="4038600" cy="234102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122"/>
                                        </p:tgtEl>
                                        <p:attrNameLst>
                                          <p:attrName>style.visibility</p:attrName>
                                        </p:attrNameLst>
                                      </p:cBhvr>
                                      <p:to>
                                        <p:strVal val="visible"/>
                                      </p:to>
                                    </p:set>
                                    <p:animEffect transition="in" filter="blinds(horizontal)">
                                      <p:cBhvr>
                                        <p:cTn id="22"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3733800" cy="1143000"/>
          </a:xfrm>
        </p:spPr>
        <p:txBody>
          <a:bodyPr>
            <a:normAutofit fontScale="90000"/>
          </a:bodyPr>
          <a:lstStyle/>
          <a:p>
            <a:r>
              <a:rPr lang="en-US" b="1" dirty="0" smtClean="0">
                <a:solidFill>
                  <a:schemeClr val="accent5">
                    <a:lumMod val="50000"/>
                  </a:schemeClr>
                </a:solidFill>
              </a:rPr>
              <a:t>Section 1: Chapter Atlas</a:t>
            </a:r>
            <a:endParaRPr lang="en-US" dirty="0"/>
          </a:p>
        </p:txBody>
      </p:sp>
      <p:sp>
        <p:nvSpPr>
          <p:cNvPr id="3" name="Content Placeholder 2"/>
          <p:cNvSpPr>
            <a:spLocks noGrp="1"/>
          </p:cNvSpPr>
          <p:nvPr>
            <p:ph idx="1"/>
          </p:nvPr>
        </p:nvSpPr>
        <p:spPr>
          <a:xfrm>
            <a:off x="0" y="2332037"/>
            <a:ext cx="8229600" cy="4525963"/>
          </a:xfrm>
        </p:spPr>
        <p:txBody>
          <a:bodyPr/>
          <a:lstStyle/>
          <a:p>
            <a:r>
              <a:rPr lang="en-US" b="1" dirty="0" smtClean="0">
                <a:solidFill>
                  <a:schemeClr val="accent1">
                    <a:lumMod val="75000"/>
                  </a:schemeClr>
                </a:solidFill>
              </a:rPr>
              <a:t>A Diverse Region</a:t>
            </a:r>
          </a:p>
          <a:p>
            <a:pPr lvl="1"/>
            <a:r>
              <a:rPr lang="en-US" b="1" dirty="0" smtClean="0">
                <a:solidFill>
                  <a:schemeClr val="accent1">
                    <a:lumMod val="75000"/>
                  </a:schemeClr>
                </a:solidFill>
              </a:rPr>
              <a:t>Muslims form the majority. This means that more than half of the population believes in Islam. </a:t>
            </a:r>
          </a:p>
          <a:p>
            <a:pPr lvl="1"/>
            <a:r>
              <a:rPr lang="en-US" b="1" dirty="0" smtClean="0">
                <a:solidFill>
                  <a:schemeClr val="accent1">
                    <a:lumMod val="75000"/>
                  </a:schemeClr>
                </a:solidFill>
              </a:rPr>
              <a:t>Arabs dominate politics. </a:t>
            </a:r>
          </a:p>
          <a:p>
            <a:pPr lvl="1"/>
            <a:r>
              <a:rPr lang="en-US" b="1" dirty="0" smtClean="0">
                <a:solidFill>
                  <a:schemeClr val="accent1">
                    <a:lumMod val="75000"/>
                  </a:schemeClr>
                </a:solidFill>
              </a:rPr>
              <a:t>There are large Non-Arab minorities. </a:t>
            </a:r>
          </a:p>
          <a:p>
            <a:pPr lvl="1"/>
            <a:r>
              <a:rPr lang="en-US" b="1" dirty="0" smtClean="0">
                <a:solidFill>
                  <a:schemeClr val="accent1">
                    <a:lumMod val="75000"/>
                  </a:schemeClr>
                </a:solidFill>
              </a:rPr>
              <a:t>This boils down to differences in religions. Even in the Arab Muslim group there are tensions over religious issues. </a:t>
            </a:r>
            <a:endParaRPr lang="en-US" b="1" dirty="0">
              <a:solidFill>
                <a:schemeClr val="accent1">
                  <a:lumMod val="75000"/>
                </a:schemeClr>
              </a:solidFill>
            </a:endParaRPr>
          </a:p>
        </p:txBody>
      </p:sp>
      <p:pic>
        <p:nvPicPr>
          <p:cNvPr id="4098" name="Picture 2" descr="https://encrypted-tbn3.gstatic.com/images?q=tbn:ANd9GcRtywBrO--C1lhNruOGxEQ31rGiRUjMtt3mdoFq7yWks-OGVmEv"/>
          <p:cNvPicPr>
            <a:picLocks noChangeAspect="1" noChangeArrowheads="1"/>
          </p:cNvPicPr>
          <p:nvPr/>
        </p:nvPicPr>
        <p:blipFill>
          <a:blip r:embed="rId2" cstate="print"/>
          <a:srcRect/>
          <a:stretch>
            <a:fillRect/>
          </a:stretch>
        </p:blipFill>
        <p:spPr bwMode="auto">
          <a:xfrm>
            <a:off x="4724400" y="228600"/>
            <a:ext cx="3657600" cy="272913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5">
                    <a:lumMod val="50000"/>
                  </a:schemeClr>
                </a:solidFill>
              </a:rPr>
              <a:t>Section 1: Chapter Atlas</a:t>
            </a:r>
            <a:endParaRPr lang="en-US" dirty="0"/>
          </a:p>
        </p:txBody>
      </p:sp>
      <p:sp>
        <p:nvSpPr>
          <p:cNvPr id="3" name="Content Placeholder 2"/>
          <p:cNvSpPr>
            <a:spLocks noGrp="1"/>
          </p:cNvSpPr>
          <p:nvPr>
            <p:ph idx="1"/>
          </p:nvPr>
        </p:nvSpPr>
        <p:spPr>
          <a:xfrm>
            <a:off x="304800" y="1219200"/>
            <a:ext cx="8229600" cy="3078163"/>
          </a:xfrm>
        </p:spPr>
        <p:txBody>
          <a:bodyPr>
            <a:normAutofit fontScale="85000" lnSpcReduction="20000"/>
          </a:bodyPr>
          <a:lstStyle/>
          <a:p>
            <a:r>
              <a:rPr lang="en-US" b="1" dirty="0" smtClean="0">
                <a:solidFill>
                  <a:schemeClr val="accent1">
                    <a:lumMod val="75000"/>
                  </a:schemeClr>
                </a:solidFill>
              </a:rPr>
              <a:t>Religion has long been a focus in this region.</a:t>
            </a:r>
          </a:p>
          <a:p>
            <a:r>
              <a:rPr lang="en-US" b="1" dirty="0" smtClean="0">
                <a:solidFill>
                  <a:schemeClr val="accent1">
                    <a:lumMod val="75000"/>
                  </a:schemeClr>
                </a:solidFill>
              </a:rPr>
              <a:t>Islam, the largest religion in the region, is broken into two basic branches, the Sunni and the Shias. </a:t>
            </a:r>
          </a:p>
          <a:p>
            <a:r>
              <a:rPr lang="en-US" b="1" dirty="0" smtClean="0">
                <a:solidFill>
                  <a:schemeClr val="accent1">
                    <a:lumMod val="75000"/>
                  </a:schemeClr>
                </a:solidFill>
              </a:rPr>
              <a:t>To make the situation even more complex you can throw in the ethnic background. </a:t>
            </a:r>
          </a:p>
          <a:p>
            <a:pPr lvl="1"/>
            <a:r>
              <a:rPr lang="en-US" b="1" dirty="0" smtClean="0">
                <a:solidFill>
                  <a:schemeClr val="accent1">
                    <a:lumMod val="75000"/>
                  </a:schemeClr>
                </a:solidFill>
              </a:rPr>
              <a:t>Sunni Arabs, Shia Arabs, and Sunni Kurds (Non Arabs)</a:t>
            </a:r>
          </a:p>
          <a:p>
            <a:r>
              <a:rPr lang="en-US" b="1" dirty="0" smtClean="0">
                <a:solidFill>
                  <a:schemeClr val="accent1">
                    <a:lumMod val="75000"/>
                  </a:schemeClr>
                </a:solidFill>
              </a:rPr>
              <a:t>These differences have caused conflict and civil war in Iraq and other areas of the Middle East. </a:t>
            </a:r>
          </a:p>
          <a:p>
            <a:endParaRPr lang="en-US" b="1" dirty="0">
              <a:solidFill>
                <a:schemeClr val="accent1">
                  <a:lumMod val="75000"/>
                </a:schemeClr>
              </a:solidFill>
            </a:endParaRPr>
          </a:p>
        </p:txBody>
      </p:sp>
      <p:pic>
        <p:nvPicPr>
          <p:cNvPr id="3074" name="Picture 2" descr="http://www.theglobaleducationproject.org/mideast/info/maps/religions-map.gif"/>
          <p:cNvPicPr>
            <a:picLocks noChangeAspect="1" noChangeArrowheads="1"/>
          </p:cNvPicPr>
          <p:nvPr/>
        </p:nvPicPr>
        <p:blipFill>
          <a:blip r:embed="rId2" cstate="print"/>
          <a:srcRect/>
          <a:stretch>
            <a:fillRect/>
          </a:stretch>
        </p:blipFill>
        <p:spPr bwMode="auto">
          <a:xfrm>
            <a:off x="1524000" y="4191000"/>
            <a:ext cx="5715000" cy="253253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linds(horizontal)">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blinds(horizontal)">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5">
                    <a:lumMod val="50000"/>
                  </a:schemeClr>
                </a:solidFill>
              </a:rPr>
              <a:t>Section 1: Chapter Atlas</a:t>
            </a:r>
            <a:endParaRPr lang="en-US" dirty="0"/>
          </a:p>
        </p:txBody>
      </p:sp>
      <p:sp>
        <p:nvSpPr>
          <p:cNvPr id="3" name="Content Placeholder 2"/>
          <p:cNvSpPr>
            <a:spLocks noGrp="1"/>
          </p:cNvSpPr>
          <p:nvPr>
            <p:ph idx="1"/>
          </p:nvPr>
        </p:nvSpPr>
        <p:spPr/>
        <p:txBody>
          <a:bodyPr/>
          <a:lstStyle/>
          <a:p>
            <a:r>
              <a:rPr lang="en-US" b="1" dirty="0" smtClean="0">
                <a:solidFill>
                  <a:schemeClr val="accent1">
                    <a:lumMod val="75000"/>
                  </a:schemeClr>
                </a:solidFill>
              </a:rPr>
              <a:t>Other religions that can be found in this region are Christianity, the Jewish religion, Hindu, and Buddhist. </a:t>
            </a:r>
          </a:p>
          <a:p>
            <a:r>
              <a:rPr lang="en-US" b="1" dirty="0" smtClean="0">
                <a:solidFill>
                  <a:schemeClr val="accent1">
                    <a:lumMod val="75000"/>
                  </a:schemeClr>
                </a:solidFill>
              </a:rPr>
              <a:t>These religions are found in much smaller numbers than the you find with those that follow Islam. </a:t>
            </a:r>
            <a:endParaRPr lang="en-US" b="1" dirty="0">
              <a:solidFill>
                <a:schemeClr val="accent1">
                  <a:lumMod val="75000"/>
                </a:schemeClr>
              </a:solidFill>
            </a:endParaRPr>
          </a:p>
        </p:txBody>
      </p:sp>
      <p:pic>
        <p:nvPicPr>
          <p:cNvPr id="2050" name="Picture 2" descr="https://encrypted-tbn2.gstatic.com/images?q=tbn:ANd9GcSfx2yumiun3VYiO8T3nxpxU1u7VhsCQ6fFmJ7htfl9zUjoDoTK0A"/>
          <p:cNvPicPr>
            <a:picLocks noChangeAspect="1" noChangeArrowheads="1"/>
          </p:cNvPicPr>
          <p:nvPr/>
        </p:nvPicPr>
        <p:blipFill>
          <a:blip r:embed="rId2" cstate="print"/>
          <a:srcRect/>
          <a:stretch>
            <a:fillRect/>
          </a:stretch>
        </p:blipFill>
        <p:spPr bwMode="auto">
          <a:xfrm>
            <a:off x="3810000" y="4204478"/>
            <a:ext cx="4038600" cy="265352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5800" y="685800"/>
            <a:ext cx="4267200" cy="1143000"/>
          </a:xfrm>
        </p:spPr>
        <p:txBody>
          <a:bodyPr>
            <a:normAutofit fontScale="90000"/>
          </a:bodyPr>
          <a:lstStyle/>
          <a:p>
            <a:r>
              <a:rPr lang="en-US" b="1" dirty="0" smtClean="0">
                <a:solidFill>
                  <a:schemeClr val="accent5">
                    <a:lumMod val="50000"/>
                  </a:schemeClr>
                </a:solidFill>
              </a:rPr>
              <a:t>Section 2: Arabia and Iraq Today</a:t>
            </a:r>
            <a:endParaRPr lang="en-US" dirty="0"/>
          </a:p>
        </p:txBody>
      </p:sp>
      <p:sp>
        <p:nvSpPr>
          <p:cNvPr id="3" name="Content Placeholder 2"/>
          <p:cNvSpPr>
            <a:spLocks noGrp="1"/>
          </p:cNvSpPr>
          <p:nvPr>
            <p:ph idx="1"/>
          </p:nvPr>
        </p:nvSpPr>
        <p:spPr>
          <a:xfrm>
            <a:off x="1371600" y="3200400"/>
            <a:ext cx="7315200" cy="3505200"/>
          </a:xfrm>
        </p:spPr>
        <p:txBody>
          <a:bodyPr>
            <a:normAutofit fontScale="92500" lnSpcReduction="20000"/>
          </a:bodyPr>
          <a:lstStyle/>
          <a:p>
            <a:r>
              <a:rPr lang="en-US" b="1" dirty="0" smtClean="0">
                <a:solidFill>
                  <a:schemeClr val="accent1">
                    <a:lumMod val="75000"/>
                  </a:schemeClr>
                </a:solidFill>
              </a:rPr>
              <a:t>Islam and other traditions have shaped this region but so has oil. </a:t>
            </a:r>
          </a:p>
          <a:p>
            <a:r>
              <a:rPr lang="en-US" b="1" dirty="0" smtClean="0">
                <a:solidFill>
                  <a:schemeClr val="accent1">
                    <a:lumMod val="75000"/>
                  </a:schemeClr>
                </a:solidFill>
              </a:rPr>
              <a:t>Oil has brought wealth and allowed contact with foreign countries through trade. </a:t>
            </a:r>
          </a:p>
          <a:p>
            <a:r>
              <a:rPr lang="en-US" b="1" dirty="0" smtClean="0">
                <a:solidFill>
                  <a:schemeClr val="accent1">
                    <a:lumMod val="75000"/>
                  </a:schemeClr>
                </a:solidFill>
              </a:rPr>
              <a:t>As a result, this region does have to work to find a balance between traditional and modern ways. </a:t>
            </a:r>
            <a:endParaRPr lang="en-US" b="1" dirty="0">
              <a:solidFill>
                <a:schemeClr val="accent1">
                  <a:lumMod val="75000"/>
                </a:schemeClr>
              </a:solidFill>
            </a:endParaRPr>
          </a:p>
        </p:txBody>
      </p:sp>
      <p:pic>
        <p:nvPicPr>
          <p:cNvPr id="1026" name="Picture 2" descr="http://1.bp.blogspot.com/_2Y3KsciLCBo/TN9l2L-pw1I/AAAAAAAAAyI/mSbQB2g5RsI/s1600/Traditional+Arabic+robes+in+Saudi+Arabia.gif"/>
          <p:cNvPicPr>
            <a:picLocks noChangeAspect="1" noChangeArrowheads="1"/>
          </p:cNvPicPr>
          <p:nvPr/>
        </p:nvPicPr>
        <p:blipFill>
          <a:blip r:embed="rId2" cstate="print"/>
          <a:srcRect/>
          <a:stretch>
            <a:fillRect/>
          </a:stretch>
        </p:blipFill>
        <p:spPr bwMode="auto">
          <a:xfrm>
            <a:off x="152400" y="-13671"/>
            <a:ext cx="4114800" cy="319502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blinds(horizontal)">
                                      <p:cBhvr>
                                        <p:cTn id="2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5">
                    <a:lumMod val="50000"/>
                  </a:schemeClr>
                </a:solidFill>
              </a:rPr>
              <a:t>Section 2: Arabia and Iraq Today</a:t>
            </a:r>
            <a:endParaRPr lang="en-US" dirty="0"/>
          </a:p>
        </p:txBody>
      </p:sp>
      <p:sp>
        <p:nvSpPr>
          <p:cNvPr id="3" name="Content Placeholder 2"/>
          <p:cNvSpPr>
            <a:spLocks noGrp="1"/>
          </p:cNvSpPr>
          <p:nvPr>
            <p:ph idx="1"/>
          </p:nvPr>
        </p:nvSpPr>
        <p:spPr>
          <a:xfrm>
            <a:off x="228600" y="1066800"/>
            <a:ext cx="8229600" cy="3078163"/>
          </a:xfrm>
        </p:spPr>
        <p:txBody>
          <a:bodyPr>
            <a:normAutofit fontScale="70000" lnSpcReduction="20000"/>
          </a:bodyPr>
          <a:lstStyle/>
          <a:p>
            <a:r>
              <a:rPr lang="en-US" b="1" dirty="0" smtClean="0">
                <a:solidFill>
                  <a:schemeClr val="accent1">
                    <a:lumMod val="75000"/>
                  </a:schemeClr>
                </a:solidFill>
              </a:rPr>
              <a:t>Islam is a source of tradition that influences the people of this region. </a:t>
            </a:r>
          </a:p>
          <a:p>
            <a:r>
              <a:rPr lang="en-US" b="1" dirty="0" smtClean="0">
                <a:solidFill>
                  <a:schemeClr val="accent1">
                    <a:lumMod val="75000"/>
                  </a:schemeClr>
                </a:solidFill>
              </a:rPr>
              <a:t>However, there are differences within the religion pertaining to how much influence the religion should have over their daily lives. </a:t>
            </a:r>
          </a:p>
          <a:p>
            <a:pPr lvl="1"/>
            <a:r>
              <a:rPr lang="en-US" b="1" dirty="0" smtClean="0">
                <a:solidFill>
                  <a:schemeClr val="accent1">
                    <a:lumMod val="75000"/>
                  </a:schemeClr>
                </a:solidFill>
              </a:rPr>
              <a:t>For example some people believe that women should not mix with men in public. Others believe that it is ok for men and women to work together. </a:t>
            </a:r>
          </a:p>
          <a:p>
            <a:pPr lvl="1"/>
            <a:r>
              <a:rPr lang="en-US" b="1" dirty="0" smtClean="0">
                <a:solidFill>
                  <a:schemeClr val="accent1">
                    <a:lumMod val="75000"/>
                  </a:schemeClr>
                </a:solidFill>
              </a:rPr>
              <a:t>There are traditions for everything from what to eat to how to welcome guests, from treating elders with respect to gift giving. </a:t>
            </a:r>
            <a:endParaRPr lang="en-US" b="1" dirty="0">
              <a:solidFill>
                <a:schemeClr val="accent1">
                  <a:lumMod val="75000"/>
                </a:schemeClr>
              </a:solidFill>
            </a:endParaRPr>
          </a:p>
        </p:txBody>
      </p:sp>
      <p:pic>
        <p:nvPicPr>
          <p:cNvPr id="10242" name="Picture 2" descr="http://1.bp.blogspot.com/_LsO6DtVlLXM/S-MMDAn_a8I/AAAAAAAAAGg/xyvLM7JqIEw/s1600/MensMuslimClothing.gif"/>
          <p:cNvPicPr>
            <a:picLocks noChangeAspect="1" noChangeArrowheads="1"/>
          </p:cNvPicPr>
          <p:nvPr/>
        </p:nvPicPr>
        <p:blipFill>
          <a:blip r:embed="rId2" cstate="print"/>
          <a:srcRect/>
          <a:stretch>
            <a:fillRect/>
          </a:stretch>
        </p:blipFill>
        <p:spPr bwMode="auto">
          <a:xfrm>
            <a:off x="685800" y="3886200"/>
            <a:ext cx="3124200" cy="2374393"/>
          </a:xfrm>
          <a:prstGeom prst="rect">
            <a:avLst/>
          </a:prstGeom>
          <a:solidFill>
            <a:schemeClr val="tx1"/>
          </a:solidFill>
        </p:spPr>
      </p:pic>
      <p:pic>
        <p:nvPicPr>
          <p:cNvPr id="10244" name="Picture 4" descr="http://1.bp.blogspot.com/_tIJBkE-3A-c/TRlAxc1FI-I/AAAAAAAAATw/oGnfcYNQwWk/s1600/hijab+islam.jpg"/>
          <p:cNvPicPr>
            <a:picLocks noChangeAspect="1" noChangeArrowheads="1"/>
          </p:cNvPicPr>
          <p:nvPr/>
        </p:nvPicPr>
        <p:blipFill>
          <a:blip r:embed="rId3" cstate="print"/>
          <a:srcRect/>
          <a:stretch>
            <a:fillRect/>
          </a:stretch>
        </p:blipFill>
        <p:spPr bwMode="auto">
          <a:xfrm>
            <a:off x="4648200" y="3962400"/>
            <a:ext cx="3714750" cy="243434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1">
                    <a:lumMod val="75000"/>
                  </a:schemeClr>
                </a:solidFill>
              </a:rPr>
              <a:t>Vocabulary</a:t>
            </a:r>
            <a:endParaRPr lang="en-US" b="1" dirty="0">
              <a:solidFill>
                <a:schemeClr val="accent1">
                  <a:lumMod val="75000"/>
                </a:schemeClr>
              </a:solidFill>
            </a:endParaRPr>
          </a:p>
        </p:txBody>
      </p:sp>
      <p:sp>
        <p:nvSpPr>
          <p:cNvPr id="3" name="Content Placeholder 2"/>
          <p:cNvSpPr>
            <a:spLocks noGrp="1"/>
          </p:cNvSpPr>
          <p:nvPr>
            <p:ph idx="1"/>
          </p:nvPr>
        </p:nvSpPr>
        <p:spPr>
          <a:xfrm>
            <a:off x="228600" y="1600200"/>
            <a:ext cx="8763000" cy="4525963"/>
          </a:xfrm>
        </p:spPr>
        <p:txBody>
          <a:bodyPr>
            <a:normAutofit fontScale="92500" lnSpcReduction="10000"/>
          </a:bodyPr>
          <a:lstStyle/>
          <a:p>
            <a:r>
              <a:rPr lang="en-US" b="1" dirty="0" smtClean="0">
                <a:solidFill>
                  <a:schemeClr val="accent1">
                    <a:lumMod val="75000"/>
                  </a:schemeClr>
                </a:solidFill>
              </a:rPr>
              <a:t>Desalination – Removal of salt from sea water.</a:t>
            </a:r>
          </a:p>
          <a:p>
            <a:pPr>
              <a:buNone/>
            </a:pPr>
            <a:r>
              <a:rPr lang="en-US" b="1" dirty="0" smtClean="0">
                <a:solidFill>
                  <a:schemeClr val="accent1">
                    <a:lumMod val="75000"/>
                  </a:schemeClr>
                </a:solidFill>
              </a:rPr>
              <a:t> </a:t>
            </a:r>
          </a:p>
          <a:p>
            <a:r>
              <a:rPr lang="en-US" b="1" dirty="0" smtClean="0">
                <a:solidFill>
                  <a:schemeClr val="accent1">
                    <a:lumMod val="75000"/>
                  </a:schemeClr>
                </a:solidFill>
              </a:rPr>
              <a:t>Fundamentalism – The belief that holy books should be taken literally, or word for word. </a:t>
            </a:r>
          </a:p>
          <a:p>
            <a:pPr>
              <a:buNone/>
            </a:pPr>
            <a:endParaRPr lang="en-US" b="1" dirty="0" smtClean="0">
              <a:solidFill>
                <a:schemeClr val="accent1">
                  <a:lumMod val="75000"/>
                </a:schemeClr>
              </a:solidFill>
            </a:endParaRPr>
          </a:p>
          <a:p>
            <a:r>
              <a:rPr lang="en-US" b="1" dirty="0" smtClean="0">
                <a:solidFill>
                  <a:schemeClr val="accent1">
                    <a:lumMod val="75000"/>
                  </a:schemeClr>
                </a:solidFill>
              </a:rPr>
              <a:t>Jihad – Arabic word that means struggle. </a:t>
            </a:r>
          </a:p>
          <a:p>
            <a:pPr>
              <a:buNone/>
            </a:pPr>
            <a:endParaRPr lang="en-US" b="1" dirty="0" smtClean="0">
              <a:solidFill>
                <a:schemeClr val="accent1">
                  <a:lumMod val="75000"/>
                </a:schemeClr>
              </a:solidFill>
            </a:endParaRPr>
          </a:p>
          <a:p>
            <a:r>
              <a:rPr lang="en-US" b="1" dirty="0" smtClean="0">
                <a:solidFill>
                  <a:schemeClr val="accent1">
                    <a:lumMod val="75000"/>
                  </a:schemeClr>
                </a:solidFill>
              </a:rPr>
              <a:t>Terrorism – The use of violence against innocent civilians to create fear for a political reason. </a:t>
            </a:r>
            <a:endParaRPr lang="en-US" b="1" dirty="0">
              <a:solidFill>
                <a:schemeClr val="accent1">
                  <a:lumMod val="75000"/>
                </a:schemeClr>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808038"/>
          </a:xfrm>
        </p:spPr>
        <p:txBody>
          <a:bodyPr/>
          <a:lstStyle/>
          <a:p>
            <a:r>
              <a:rPr lang="en-US" b="1" dirty="0" smtClean="0">
                <a:solidFill>
                  <a:schemeClr val="accent5">
                    <a:lumMod val="50000"/>
                  </a:schemeClr>
                </a:solidFill>
              </a:rPr>
              <a:t>Section 2: Arabia and Iraq Today</a:t>
            </a:r>
            <a:endParaRPr lang="en-US" dirty="0"/>
          </a:p>
        </p:txBody>
      </p:sp>
      <p:sp>
        <p:nvSpPr>
          <p:cNvPr id="3" name="Content Placeholder 2"/>
          <p:cNvSpPr>
            <a:spLocks noGrp="1"/>
          </p:cNvSpPr>
          <p:nvPr>
            <p:ph idx="1"/>
          </p:nvPr>
        </p:nvSpPr>
        <p:spPr>
          <a:xfrm>
            <a:off x="152400" y="838200"/>
            <a:ext cx="8229600" cy="4144963"/>
          </a:xfrm>
        </p:spPr>
        <p:txBody>
          <a:bodyPr>
            <a:normAutofit fontScale="77500" lnSpcReduction="20000"/>
          </a:bodyPr>
          <a:lstStyle/>
          <a:p>
            <a:r>
              <a:rPr lang="en-US" b="1" dirty="0" smtClean="0">
                <a:solidFill>
                  <a:schemeClr val="accent1">
                    <a:lumMod val="75000"/>
                  </a:schemeClr>
                </a:solidFill>
              </a:rPr>
              <a:t>One branch of the Sunni Islam religion is the Wahhabis. </a:t>
            </a:r>
          </a:p>
          <a:p>
            <a:r>
              <a:rPr lang="en-US" b="1" dirty="0" smtClean="0">
                <a:solidFill>
                  <a:schemeClr val="accent1">
                    <a:lumMod val="75000"/>
                  </a:schemeClr>
                </a:solidFill>
              </a:rPr>
              <a:t>These people believe in going back to original teachings from the Quran. They believe in interpreting it literally and rejecting all modern  interpretations. </a:t>
            </a:r>
          </a:p>
          <a:p>
            <a:r>
              <a:rPr lang="en-US" b="1" dirty="0" smtClean="0">
                <a:solidFill>
                  <a:schemeClr val="accent1">
                    <a:lumMod val="75000"/>
                  </a:schemeClr>
                </a:solidFill>
              </a:rPr>
              <a:t>This style of religion is known as fundamentalism. </a:t>
            </a:r>
          </a:p>
          <a:p>
            <a:r>
              <a:rPr lang="en-US" b="1" dirty="0" smtClean="0">
                <a:solidFill>
                  <a:schemeClr val="accent1">
                    <a:lumMod val="75000"/>
                  </a:schemeClr>
                </a:solidFill>
              </a:rPr>
              <a:t>They are also Islamist. This means that they believe the government should be run according to the Islam religion. </a:t>
            </a:r>
          </a:p>
          <a:p>
            <a:r>
              <a:rPr lang="en-US" b="1" dirty="0" smtClean="0">
                <a:solidFill>
                  <a:schemeClr val="accent1">
                    <a:lumMod val="75000"/>
                  </a:schemeClr>
                </a:solidFill>
              </a:rPr>
              <a:t>Saudi Arabia is run by Wahhabis. This means they strictly follow Islam and the Quran in the running of the politics of their country. </a:t>
            </a:r>
            <a:endParaRPr lang="en-US" b="1" dirty="0">
              <a:solidFill>
                <a:schemeClr val="accent1">
                  <a:lumMod val="75000"/>
                </a:schemeClr>
              </a:solidFill>
            </a:endParaRPr>
          </a:p>
        </p:txBody>
      </p:sp>
      <p:pic>
        <p:nvPicPr>
          <p:cNvPr id="9218" name="Picture 2" descr="http://t0.gstatic.com/images?q=tbn:ANd9GcQ7QCPLnqM9sa36pyhVEkQlwP2nzPkS488_wd9sRFFd8D1snNop6wXd0Kr_"/>
          <p:cNvPicPr>
            <a:picLocks noChangeAspect="1" noChangeArrowheads="1"/>
          </p:cNvPicPr>
          <p:nvPr/>
        </p:nvPicPr>
        <p:blipFill>
          <a:blip r:embed="rId2" cstate="print"/>
          <a:srcRect/>
          <a:stretch>
            <a:fillRect/>
          </a:stretch>
        </p:blipFill>
        <p:spPr bwMode="auto">
          <a:xfrm>
            <a:off x="3048000" y="4038600"/>
            <a:ext cx="3581400" cy="259109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5">
                    <a:lumMod val="50000"/>
                  </a:schemeClr>
                </a:solidFill>
              </a:rPr>
              <a:t>Section 2: Arabia and Iraq Today</a:t>
            </a:r>
            <a:endParaRPr lang="en-US" dirty="0"/>
          </a:p>
        </p:txBody>
      </p:sp>
      <p:sp>
        <p:nvSpPr>
          <p:cNvPr id="3" name="Content Placeholder 2"/>
          <p:cNvSpPr>
            <a:spLocks noGrp="1"/>
          </p:cNvSpPr>
          <p:nvPr>
            <p:ph idx="1"/>
          </p:nvPr>
        </p:nvSpPr>
        <p:spPr>
          <a:xfrm>
            <a:off x="4191000" y="1905000"/>
            <a:ext cx="4800600" cy="4525963"/>
          </a:xfrm>
        </p:spPr>
        <p:txBody>
          <a:bodyPr>
            <a:normAutofit fontScale="92500" lnSpcReduction="20000"/>
          </a:bodyPr>
          <a:lstStyle/>
          <a:p>
            <a:r>
              <a:rPr lang="en-US" b="1" dirty="0" smtClean="0">
                <a:solidFill>
                  <a:schemeClr val="accent1">
                    <a:lumMod val="75000"/>
                  </a:schemeClr>
                </a:solidFill>
              </a:rPr>
              <a:t>There are people that see American and European ways as a threat. They have adopted a form of Islamism that draws on jihad. </a:t>
            </a:r>
          </a:p>
          <a:p>
            <a:r>
              <a:rPr lang="en-US" b="1" dirty="0" smtClean="0">
                <a:solidFill>
                  <a:schemeClr val="accent1">
                    <a:lumMod val="75000"/>
                  </a:schemeClr>
                </a:solidFill>
              </a:rPr>
              <a:t>A jihad is a struggle. This can be an internal struggle (Struggling to be a better person) or a violent struggle (War). </a:t>
            </a:r>
            <a:endParaRPr lang="en-US" b="1" dirty="0">
              <a:solidFill>
                <a:schemeClr val="accent1">
                  <a:lumMod val="75000"/>
                </a:schemeClr>
              </a:solidFill>
            </a:endParaRPr>
          </a:p>
        </p:txBody>
      </p:sp>
      <p:pic>
        <p:nvPicPr>
          <p:cNvPr id="8194" name="Picture 2" descr="http://static3.demotix.com/sites/default/files/imagecache/a_scale_large/1200-7/photos/1338640153-islamic-jihad-militants-attend-the-gunman-funeral-of-ahmed-abu-nasser_1251077.jpg"/>
          <p:cNvPicPr>
            <a:picLocks noChangeAspect="1" noChangeArrowheads="1"/>
          </p:cNvPicPr>
          <p:nvPr/>
        </p:nvPicPr>
        <p:blipFill>
          <a:blip r:embed="rId2" cstate="print"/>
          <a:srcRect/>
          <a:stretch>
            <a:fillRect/>
          </a:stretch>
        </p:blipFill>
        <p:spPr bwMode="auto">
          <a:xfrm>
            <a:off x="228600" y="2514600"/>
            <a:ext cx="4114799" cy="2743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5">
                    <a:lumMod val="50000"/>
                  </a:schemeClr>
                </a:solidFill>
              </a:rPr>
              <a:t>Section 2: Arabia and Iraq Today</a:t>
            </a:r>
            <a:endParaRPr lang="en-US" dirty="0"/>
          </a:p>
        </p:txBody>
      </p:sp>
      <p:sp>
        <p:nvSpPr>
          <p:cNvPr id="3" name="Content Placeholder 2"/>
          <p:cNvSpPr>
            <a:spLocks noGrp="1"/>
          </p:cNvSpPr>
          <p:nvPr>
            <p:ph idx="1"/>
          </p:nvPr>
        </p:nvSpPr>
        <p:spPr>
          <a:xfrm>
            <a:off x="0" y="1295401"/>
            <a:ext cx="6096000" cy="5562600"/>
          </a:xfrm>
        </p:spPr>
        <p:txBody>
          <a:bodyPr>
            <a:normAutofit fontScale="92500" lnSpcReduction="20000"/>
          </a:bodyPr>
          <a:lstStyle/>
          <a:p>
            <a:r>
              <a:rPr lang="en-US" b="1" dirty="0" smtClean="0">
                <a:solidFill>
                  <a:schemeClr val="accent1">
                    <a:lumMod val="75000"/>
                  </a:schemeClr>
                </a:solidFill>
              </a:rPr>
              <a:t>There are a small minority of Islamist that believe in using violence. </a:t>
            </a:r>
          </a:p>
          <a:p>
            <a:r>
              <a:rPr lang="en-US" b="1" dirty="0" smtClean="0">
                <a:solidFill>
                  <a:schemeClr val="accent1">
                    <a:lumMod val="75000"/>
                  </a:schemeClr>
                </a:solidFill>
              </a:rPr>
              <a:t>One of these groups is Al Qaeda. Their former leader Osama bin Laden used violence in the form of terrorism against the United States. </a:t>
            </a:r>
          </a:p>
          <a:p>
            <a:r>
              <a:rPr lang="en-US" b="1" dirty="0" smtClean="0">
                <a:solidFill>
                  <a:schemeClr val="accent1">
                    <a:lumMod val="75000"/>
                  </a:schemeClr>
                </a:solidFill>
              </a:rPr>
              <a:t>The holy writings of Islam call on Muslims to  AVOID VIOLENCE TOWARD INNOCENT PEOPLE</a:t>
            </a:r>
          </a:p>
          <a:p>
            <a:r>
              <a:rPr lang="en-US" b="1" dirty="0" smtClean="0">
                <a:solidFill>
                  <a:schemeClr val="accent1">
                    <a:lumMod val="75000"/>
                  </a:schemeClr>
                </a:solidFill>
              </a:rPr>
              <a:t>Most Muslims reject violent jihad and terrorism. </a:t>
            </a:r>
            <a:endParaRPr lang="en-US" b="1" dirty="0">
              <a:solidFill>
                <a:schemeClr val="accent1">
                  <a:lumMod val="75000"/>
                </a:schemeClr>
              </a:solidFill>
            </a:endParaRPr>
          </a:p>
        </p:txBody>
      </p:sp>
      <p:pic>
        <p:nvPicPr>
          <p:cNvPr id="7172" name="Picture 4" descr="http://ia.media-imdb.com/images/M/MV5BMjEzNjEyMjkwOV5BMl5BanBnXkFtZTcwNDMyNDIzOA@@._V1._SY314_CR12,0,214,314_.jpg"/>
          <p:cNvPicPr>
            <a:picLocks noChangeAspect="1" noChangeArrowheads="1"/>
          </p:cNvPicPr>
          <p:nvPr/>
        </p:nvPicPr>
        <p:blipFill>
          <a:blip r:embed="rId2" cstate="print"/>
          <a:srcRect/>
          <a:stretch>
            <a:fillRect/>
          </a:stretch>
        </p:blipFill>
        <p:spPr bwMode="auto">
          <a:xfrm>
            <a:off x="5943600" y="1600200"/>
            <a:ext cx="2960152" cy="4343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172"/>
                                        </p:tgtEl>
                                        <p:attrNameLst>
                                          <p:attrName>style.visibility</p:attrName>
                                        </p:attrNameLst>
                                      </p:cBhvr>
                                      <p:to>
                                        <p:strVal val="visible"/>
                                      </p:to>
                                    </p:set>
                                    <p:animEffect transition="in" filter="blinds(horizontal)">
                                      <p:cBhvr>
                                        <p:cTn id="27"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solidFill>
                  <a:schemeClr val="accent5">
                    <a:lumMod val="50000"/>
                  </a:schemeClr>
                </a:solidFill>
              </a:rPr>
              <a:t>Section 2: Arabia and Iraq Today</a:t>
            </a:r>
            <a:endParaRPr lang="en-US" dirty="0"/>
          </a:p>
        </p:txBody>
      </p:sp>
      <p:sp>
        <p:nvSpPr>
          <p:cNvPr id="3" name="Content Placeholder 2"/>
          <p:cNvSpPr>
            <a:spLocks noGrp="1"/>
          </p:cNvSpPr>
          <p:nvPr>
            <p:ph idx="1"/>
          </p:nvPr>
        </p:nvSpPr>
        <p:spPr>
          <a:xfrm>
            <a:off x="0" y="762000"/>
            <a:ext cx="9144000" cy="2971800"/>
          </a:xfrm>
        </p:spPr>
        <p:txBody>
          <a:bodyPr>
            <a:normAutofit fontScale="85000" lnSpcReduction="20000"/>
          </a:bodyPr>
          <a:lstStyle/>
          <a:p>
            <a:r>
              <a:rPr lang="en-US" b="1" dirty="0" smtClean="0">
                <a:solidFill>
                  <a:schemeClr val="accent1">
                    <a:lumMod val="75000"/>
                  </a:schemeClr>
                </a:solidFill>
              </a:rPr>
              <a:t>In the 1920’s and 1930’s oil was found in this region. </a:t>
            </a:r>
          </a:p>
          <a:p>
            <a:r>
              <a:rPr lang="en-US" b="1" dirty="0" smtClean="0">
                <a:solidFill>
                  <a:schemeClr val="accent1">
                    <a:lumMod val="75000"/>
                  </a:schemeClr>
                </a:solidFill>
              </a:rPr>
              <a:t>Ever since that time period all the countries of this region, except Yemen which doesn’t have oil, have been gaining wealth. </a:t>
            </a:r>
          </a:p>
          <a:p>
            <a:r>
              <a:rPr lang="en-US" b="1" dirty="0" smtClean="0">
                <a:solidFill>
                  <a:schemeClr val="accent1">
                    <a:lumMod val="75000"/>
                  </a:schemeClr>
                </a:solidFill>
              </a:rPr>
              <a:t>This wealth allows the government to provide services to everyone in their countries, even if the person doesn’t work. </a:t>
            </a:r>
          </a:p>
          <a:p>
            <a:r>
              <a:rPr lang="en-US" b="1" dirty="0" smtClean="0">
                <a:solidFill>
                  <a:schemeClr val="accent1">
                    <a:lumMod val="75000"/>
                  </a:schemeClr>
                </a:solidFill>
              </a:rPr>
              <a:t>It also allows them to hire foreign workers to do jobs that Arabians do not want to do. </a:t>
            </a:r>
            <a:endParaRPr lang="en-US" b="1" dirty="0">
              <a:solidFill>
                <a:schemeClr val="accent1">
                  <a:lumMod val="75000"/>
                </a:schemeClr>
              </a:solidFill>
            </a:endParaRPr>
          </a:p>
        </p:txBody>
      </p:sp>
      <p:pic>
        <p:nvPicPr>
          <p:cNvPr id="6148" name="Picture 4" descr="http://www.searchanddiscovery.com/documents/2004/horn/images/03.jpg"/>
          <p:cNvPicPr>
            <a:picLocks noChangeAspect="1" noChangeArrowheads="1"/>
          </p:cNvPicPr>
          <p:nvPr/>
        </p:nvPicPr>
        <p:blipFill>
          <a:blip r:embed="rId2" cstate="print"/>
          <a:srcRect/>
          <a:stretch>
            <a:fillRect/>
          </a:stretch>
        </p:blipFill>
        <p:spPr bwMode="auto">
          <a:xfrm>
            <a:off x="1371600" y="3733800"/>
            <a:ext cx="6172200" cy="300380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5">
                    <a:lumMod val="50000"/>
                  </a:schemeClr>
                </a:solidFill>
              </a:rPr>
              <a:t>Section 2: Arabia and Iraq Today</a:t>
            </a:r>
            <a:endParaRPr lang="en-US" dirty="0"/>
          </a:p>
        </p:txBody>
      </p:sp>
      <p:sp>
        <p:nvSpPr>
          <p:cNvPr id="3" name="Content Placeholder 2"/>
          <p:cNvSpPr>
            <a:spLocks noGrp="1"/>
          </p:cNvSpPr>
          <p:nvPr>
            <p:ph idx="1"/>
          </p:nvPr>
        </p:nvSpPr>
        <p:spPr>
          <a:xfrm>
            <a:off x="0" y="1600200"/>
            <a:ext cx="8229600" cy="4525963"/>
          </a:xfrm>
        </p:spPr>
        <p:txBody>
          <a:bodyPr>
            <a:normAutofit lnSpcReduction="10000"/>
          </a:bodyPr>
          <a:lstStyle/>
          <a:p>
            <a:r>
              <a:rPr lang="en-US" b="1" dirty="0" smtClean="0">
                <a:solidFill>
                  <a:schemeClr val="accent1">
                    <a:lumMod val="75000"/>
                  </a:schemeClr>
                </a:solidFill>
              </a:rPr>
              <a:t>Economic growth is determined by four things. </a:t>
            </a:r>
          </a:p>
          <a:p>
            <a:pPr lvl="1"/>
            <a:r>
              <a:rPr lang="en-US" b="1" dirty="0" smtClean="0">
                <a:solidFill>
                  <a:schemeClr val="accent1">
                    <a:lumMod val="75000"/>
                  </a:schemeClr>
                </a:solidFill>
              </a:rPr>
              <a:t>Natural Resources</a:t>
            </a:r>
          </a:p>
          <a:p>
            <a:pPr lvl="1"/>
            <a:r>
              <a:rPr lang="en-US" b="1" dirty="0" smtClean="0">
                <a:solidFill>
                  <a:schemeClr val="accent1">
                    <a:lumMod val="75000"/>
                  </a:schemeClr>
                </a:solidFill>
              </a:rPr>
              <a:t>Educated People</a:t>
            </a:r>
          </a:p>
          <a:p>
            <a:pPr lvl="1"/>
            <a:r>
              <a:rPr lang="en-US" b="1" dirty="0" smtClean="0">
                <a:solidFill>
                  <a:schemeClr val="accent1">
                    <a:lumMod val="75000"/>
                  </a:schemeClr>
                </a:solidFill>
              </a:rPr>
              <a:t>Investment in Local Businesses</a:t>
            </a:r>
          </a:p>
          <a:p>
            <a:pPr lvl="1"/>
            <a:r>
              <a:rPr lang="en-US" b="1" dirty="0" smtClean="0">
                <a:solidFill>
                  <a:schemeClr val="accent1">
                    <a:lumMod val="75000"/>
                  </a:schemeClr>
                </a:solidFill>
              </a:rPr>
              <a:t>Entrepreneurship </a:t>
            </a:r>
          </a:p>
          <a:p>
            <a:pPr lvl="0"/>
            <a:r>
              <a:rPr lang="en-US" b="1" dirty="0" smtClean="0">
                <a:solidFill>
                  <a:srgbClr val="4F81BD">
                    <a:lumMod val="75000"/>
                  </a:srgbClr>
                </a:solidFill>
              </a:rPr>
              <a:t>This region depends on its natural resource, oil, and the other three traits have been largely ignored until more recently. </a:t>
            </a:r>
          </a:p>
          <a:p>
            <a:pPr lvl="1">
              <a:buNone/>
            </a:pPr>
            <a:endParaRPr lang="en-US" b="1" dirty="0">
              <a:solidFill>
                <a:schemeClr val="accent1">
                  <a:lumMod val="75000"/>
                </a:schemeClr>
              </a:solidFill>
            </a:endParaRPr>
          </a:p>
        </p:txBody>
      </p:sp>
      <p:pic>
        <p:nvPicPr>
          <p:cNvPr id="5122" name="Picture 2" descr="http://3.bp.blogspot.com/_mioZ6B4kGX8/TAz2k2N5QCI/AAAAAAAAAMI/FGyrfDJ1E1w/s1600/eggs.JPG"/>
          <p:cNvPicPr>
            <a:picLocks noChangeAspect="1" noChangeArrowheads="1"/>
          </p:cNvPicPr>
          <p:nvPr/>
        </p:nvPicPr>
        <p:blipFill>
          <a:blip r:embed="rId2" cstate="print"/>
          <a:srcRect/>
          <a:stretch>
            <a:fillRect/>
          </a:stretch>
        </p:blipFill>
        <p:spPr bwMode="auto">
          <a:xfrm>
            <a:off x="5867400" y="2133600"/>
            <a:ext cx="2424723" cy="1891284"/>
          </a:xfrm>
          <a:prstGeom prst="rect">
            <a:avLst/>
          </a:prstGeom>
          <a:noFill/>
        </p:spPr>
      </p:pic>
      <p:pic>
        <p:nvPicPr>
          <p:cNvPr id="5124" name="Picture 4" descr="http://2.bp.blogspot.com/-HtoAKRKAcG4/TWf2ReYFBvI/AAAAAAAAAA4/ZWZINZmNDfE/s1600/cracked_egg.jpg"/>
          <p:cNvPicPr>
            <a:picLocks noChangeAspect="1" noChangeArrowheads="1"/>
          </p:cNvPicPr>
          <p:nvPr/>
        </p:nvPicPr>
        <p:blipFill>
          <a:blip r:embed="rId3" cstate="print"/>
          <a:srcRect t="21333" r="1333" b="22667"/>
          <a:stretch>
            <a:fillRect/>
          </a:stretch>
        </p:blipFill>
        <p:spPr bwMode="auto">
          <a:xfrm>
            <a:off x="6477000" y="5410200"/>
            <a:ext cx="1879600" cy="1066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5122"/>
                                        </p:tgtEl>
                                        <p:attrNameLst>
                                          <p:attrName>style.visibility</p:attrName>
                                        </p:attrNameLst>
                                      </p:cBhvr>
                                      <p:to>
                                        <p:strVal val="visible"/>
                                      </p:to>
                                    </p:set>
                                    <p:animEffect transition="in" filter="blinds(horizontal)">
                                      <p:cBhvr>
                                        <p:cTn id="29" dur="500"/>
                                        <p:tgtEl>
                                          <p:spTgt spid="5122"/>
                                        </p:tgtEl>
                                      </p:cBhvr>
                                    </p:animEffect>
                                  </p:childTnLst>
                                </p:cTn>
                              </p:par>
                              <p:par>
                                <p:cTn id="30" presetID="3" presetClass="entr" presetSubtype="10" fill="hold" nodeType="withEffect">
                                  <p:stCondLst>
                                    <p:cond delay="0"/>
                                  </p:stCondLst>
                                  <p:childTnLst>
                                    <p:set>
                                      <p:cBhvr>
                                        <p:cTn id="31" dur="1" fill="hold">
                                          <p:stCondLst>
                                            <p:cond delay="0"/>
                                          </p:stCondLst>
                                        </p:cTn>
                                        <p:tgtEl>
                                          <p:spTgt spid="5124"/>
                                        </p:tgtEl>
                                        <p:attrNameLst>
                                          <p:attrName>style.visibility</p:attrName>
                                        </p:attrNameLst>
                                      </p:cBhvr>
                                      <p:to>
                                        <p:strVal val="visible"/>
                                      </p:to>
                                    </p:set>
                                    <p:animEffect transition="in" filter="blinds(horizontal)">
                                      <p:cBhvr>
                                        <p:cTn id="32"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5">
                    <a:lumMod val="50000"/>
                  </a:schemeClr>
                </a:solidFill>
              </a:rPr>
              <a:t>Section 2: Arabia and Iraq Today</a:t>
            </a:r>
            <a:endParaRPr lang="en-US" dirty="0"/>
          </a:p>
        </p:txBody>
      </p:sp>
      <p:sp>
        <p:nvSpPr>
          <p:cNvPr id="3" name="Content Placeholder 2"/>
          <p:cNvSpPr>
            <a:spLocks noGrp="1"/>
          </p:cNvSpPr>
          <p:nvPr>
            <p:ph idx="1"/>
          </p:nvPr>
        </p:nvSpPr>
        <p:spPr/>
        <p:txBody>
          <a:bodyPr/>
          <a:lstStyle/>
          <a:p>
            <a:r>
              <a:rPr lang="en-US" b="1" dirty="0" smtClean="0">
                <a:solidFill>
                  <a:schemeClr val="accent1">
                    <a:lumMod val="75000"/>
                  </a:schemeClr>
                </a:solidFill>
              </a:rPr>
              <a:t>The region realizes that need to diversify so they have made the following changes. </a:t>
            </a:r>
          </a:p>
          <a:p>
            <a:pPr lvl="1"/>
            <a:r>
              <a:rPr lang="en-US" b="1" dirty="0" smtClean="0">
                <a:solidFill>
                  <a:schemeClr val="accent1">
                    <a:lumMod val="75000"/>
                  </a:schemeClr>
                </a:solidFill>
              </a:rPr>
              <a:t>Better education for the people of the region, including women. </a:t>
            </a:r>
          </a:p>
          <a:p>
            <a:pPr lvl="1"/>
            <a:r>
              <a:rPr lang="en-US" b="1" dirty="0" smtClean="0">
                <a:solidFill>
                  <a:schemeClr val="accent1">
                    <a:lumMod val="75000"/>
                  </a:schemeClr>
                </a:solidFill>
              </a:rPr>
              <a:t>Encouraged investment and entrepreneurship throughout the region. </a:t>
            </a:r>
          </a:p>
          <a:p>
            <a:pPr lvl="1"/>
            <a:endParaRPr lang="en-US" b="1" dirty="0">
              <a:solidFill>
                <a:schemeClr val="accent1">
                  <a:lumMod val="75000"/>
                </a:schemeClr>
              </a:solidFill>
            </a:endParaRPr>
          </a:p>
        </p:txBody>
      </p:sp>
      <p:pic>
        <p:nvPicPr>
          <p:cNvPr id="4098" name="Picture 2" descr="http://www.ndi.org/files/images/YWLA_computer2.jpg"/>
          <p:cNvPicPr>
            <a:picLocks noChangeAspect="1" noChangeArrowheads="1"/>
          </p:cNvPicPr>
          <p:nvPr/>
        </p:nvPicPr>
        <p:blipFill>
          <a:blip r:embed="rId2" cstate="print"/>
          <a:srcRect/>
          <a:stretch>
            <a:fillRect/>
          </a:stretch>
        </p:blipFill>
        <p:spPr bwMode="auto">
          <a:xfrm>
            <a:off x="5029200" y="4191000"/>
            <a:ext cx="3619500" cy="24193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5">
                    <a:lumMod val="50000"/>
                  </a:schemeClr>
                </a:solidFill>
              </a:rPr>
              <a:t>Section 2: Arabia and Iraq Today</a:t>
            </a:r>
            <a:endParaRPr lang="en-US" dirty="0"/>
          </a:p>
        </p:txBody>
      </p:sp>
      <p:sp>
        <p:nvSpPr>
          <p:cNvPr id="3" name="Content Placeholder 2"/>
          <p:cNvSpPr>
            <a:spLocks noGrp="1"/>
          </p:cNvSpPr>
          <p:nvPr>
            <p:ph idx="1"/>
          </p:nvPr>
        </p:nvSpPr>
        <p:spPr>
          <a:xfrm>
            <a:off x="4191000" y="1066800"/>
            <a:ext cx="4495800" cy="5486400"/>
          </a:xfrm>
        </p:spPr>
        <p:txBody>
          <a:bodyPr>
            <a:normAutofit fontScale="77500" lnSpcReduction="20000"/>
          </a:bodyPr>
          <a:lstStyle/>
          <a:p>
            <a:r>
              <a:rPr lang="en-US" b="1" dirty="0" smtClean="0">
                <a:solidFill>
                  <a:schemeClr val="accent1">
                    <a:lumMod val="75000"/>
                  </a:schemeClr>
                </a:solidFill>
              </a:rPr>
              <a:t>Two areas of the region have moved away from dependence on the oil industry to now become financial centers. </a:t>
            </a:r>
            <a:r>
              <a:rPr lang="en-US" b="1" dirty="0" smtClean="0">
                <a:solidFill>
                  <a:schemeClr val="accent1">
                    <a:lumMod val="75000"/>
                  </a:schemeClr>
                </a:solidFill>
              </a:rPr>
              <a:t>These areas are Bahrain and Dubai. They rely more on services now. </a:t>
            </a:r>
          </a:p>
          <a:p>
            <a:r>
              <a:rPr lang="en-US" b="1" dirty="0" smtClean="0">
                <a:solidFill>
                  <a:schemeClr val="accent1">
                    <a:lumMod val="75000"/>
                  </a:schemeClr>
                </a:solidFill>
              </a:rPr>
              <a:t>Banks in these regions hold the wealth of the oil industry. They make loans with that money to help other industries increase. They also use them to increase the infrastructure. All of this will lead to a more diversified economy. </a:t>
            </a:r>
            <a:endParaRPr lang="en-US" b="1" dirty="0" smtClean="0">
              <a:solidFill>
                <a:schemeClr val="accent1">
                  <a:lumMod val="75000"/>
                </a:schemeClr>
              </a:solidFill>
            </a:endParaRPr>
          </a:p>
          <a:p>
            <a:endParaRPr lang="en-US" b="1" dirty="0">
              <a:solidFill>
                <a:schemeClr val="accent1">
                  <a:lumMod val="75000"/>
                </a:schemeClr>
              </a:solidFill>
            </a:endParaRPr>
          </a:p>
        </p:txBody>
      </p:sp>
      <p:pic>
        <p:nvPicPr>
          <p:cNvPr id="3074" name="Picture 2" descr="http://www.gettingaround.net/images/map-uae.jpg"/>
          <p:cNvPicPr>
            <a:picLocks noChangeAspect="1" noChangeArrowheads="1"/>
          </p:cNvPicPr>
          <p:nvPr/>
        </p:nvPicPr>
        <p:blipFill>
          <a:blip r:embed="rId2" cstate="print"/>
          <a:srcRect l="16754" r="13438"/>
          <a:stretch>
            <a:fillRect/>
          </a:stretch>
        </p:blipFill>
        <p:spPr bwMode="auto">
          <a:xfrm>
            <a:off x="152400" y="1600200"/>
            <a:ext cx="3810000" cy="45339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solidFill>
                  <a:schemeClr val="accent5">
                    <a:lumMod val="50000"/>
                  </a:schemeClr>
                </a:solidFill>
              </a:rPr>
              <a:t>Section 2: Arabia and Iraq Today</a:t>
            </a:r>
            <a:endParaRPr lang="en-US" dirty="0"/>
          </a:p>
        </p:txBody>
      </p:sp>
      <p:sp>
        <p:nvSpPr>
          <p:cNvPr id="3" name="Content Placeholder 2"/>
          <p:cNvSpPr>
            <a:spLocks noGrp="1"/>
          </p:cNvSpPr>
          <p:nvPr>
            <p:ph idx="1"/>
          </p:nvPr>
        </p:nvSpPr>
        <p:spPr>
          <a:xfrm>
            <a:off x="0" y="1219200"/>
            <a:ext cx="5791200" cy="5257800"/>
          </a:xfrm>
        </p:spPr>
        <p:txBody>
          <a:bodyPr>
            <a:normAutofit fontScale="85000" lnSpcReduction="20000"/>
          </a:bodyPr>
          <a:lstStyle/>
          <a:p>
            <a:r>
              <a:rPr lang="en-US" b="1" dirty="0" smtClean="0">
                <a:solidFill>
                  <a:schemeClr val="accent1">
                    <a:lumMod val="75000"/>
                  </a:schemeClr>
                </a:solidFill>
              </a:rPr>
              <a:t>Oil wealth has changed the countries in other ways. </a:t>
            </a:r>
          </a:p>
          <a:p>
            <a:r>
              <a:rPr lang="en-US" b="1" dirty="0" smtClean="0">
                <a:solidFill>
                  <a:schemeClr val="accent1">
                    <a:lumMod val="75000"/>
                  </a:schemeClr>
                </a:solidFill>
              </a:rPr>
              <a:t>Wealthy Arabs met Westerners that were involved in the oil industry. </a:t>
            </a:r>
          </a:p>
          <a:p>
            <a:r>
              <a:rPr lang="en-US" b="1" dirty="0" smtClean="0">
                <a:solidFill>
                  <a:schemeClr val="accent1">
                    <a:lumMod val="75000"/>
                  </a:schemeClr>
                </a:solidFill>
              </a:rPr>
              <a:t>The Westerners introduced them to televisions, computers, etc…</a:t>
            </a:r>
          </a:p>
          <a:p>
            <a:r>
              <a:rPr lang="en-US" b="1" dirty="0" smtClean="0">
                <a:solidFill>
                  <a:schemeClr val="accent1">
                    <a:lumMod val="75000"/>
                  </a:schemeClr>
                </a:solidFill>
              </a:rPr>
              <a:t>The Arabs began to travel around the world and send their children off to be educated in Western Schools. </a:t>
            </a:r>
          </a:p>
          <a:p>
            <a:r>
              <a:rPr lang="en-US" b="1" dirty="0" smtClean="0">
                <a:solidFill>
                  <a:schemeClr val="accent1">
                    <a:lumMod val="75000"/>
                  </a:schemeClr>
                </a:solidFill>
              </a:rPr>
              <a:t>They even adopted Western business practices to run many of their businesses. </a:t>
            </a:r>
          </a:p>
          <a:p>
            <a:r>
              <a:rPr lang="en-US" b="1" dirty="0" smtClean="0">
                <a:solidFill>
                  <a:schemeClr val="accent1">
                    <a:lumMod val="75000"/>
                  </a:schemeClr>
                </a:solidFill>
              </a:rPr>
              <a:t>There are those who disagree with adopting the Westerners’ ways. </a:t>
            </a:r>
            <a:endParaRPr lang="en-US" b="1" dirty="0">
              <a:solidFill>
                <a:schemeClr val="accent1">
                  <a:lumMod val="75000"/>
                </a:schemeClr>
              </a:solidFill>
            </a:endParaRPr>
          </a:p>
        </p:txBody>
      </p:sp>
      <p:pic>
        <p:nvPicPr>
          <p:cNvPr id="2050" name="Picture 2" descr="http://gabbyattic.com/truepix/arab%20home.jpg"/>
          <p:cNvPicPr>
            <a:picLocks noChangeAspect="1" noChangeArrowheads="1"/>
          </p:cNvPicPr>
          <p:nvPr/>
        </p:nvPicPr>
        <p:blipFill>
          <a:blip r:embed="rId2" cstate="print"/>
          <a:srcRect/>
          <a:stretch>
            <a:fillRect/>
          </a:stretch>
        </p:blipFill>
        <p:spPr bwMode="auto">
          <a:xfrm>
            <a:off x="5867400" y="914400"/>
            <a:ext cx="2743200" cy="2000251"/>
          </a:xfrm>
          <a:prstGeom prst="rect">
            <a:avLst/>
          </a:prstGeom>
          <a:noFill/>
        </p:spPr>
      </p:pic>
      <p:pic>
        <p:nvPicPr>
          <p:cNvPr id="2052" name="Picture 4" descr="http://www.cartoonstock.com/newscartoons/cartoonists/smt/lowres/smtn28l.jpg"/>
          <p:cNvPicPr>
            <a:picLocks noChangeAspect="1" noChangeArrowheads="1"/>
          </p:cNvPicPr>
          <p:nvPr/>
        </p:nvPicPr>
        <p:blipFill>
          <a:blip r:embed="rId3" cstate="print"/>
          <a:srcRect/>
          <a:stretch>
            <a:fillRect/>
          </a:stretch>
        </p:blipFill>
        <p:spPr bwMode="auto">
          <a:xfrm>
            <a:off x="5943600" y="3092354"/>
            <a:ext cx="2962275" cy="353704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050"/>
                                        </p:tgtEl>
                                        <p:attrNameLst>
                                          <p:attrName>style.visibility</p:attrName>
                                        </p:attrNameLst>
                                      </p:cBhvr>
                                      <p:to>
                                        <p:strVal val="visible"/>
                                      </p:to>
                                    </p:set>
                                    <p:animEffect transition="in" filter="blinds(horizontal)">
                                      <p:cBhvr>
                                        <p:cTn id="37" dur="500"/>
                                        <p:tgtEl>
                                          <p:spTgt spid="205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2052"/>
                                        </p:tgtEl>
                                        <p:attrNameLst>
                                          <p:attrName>style.visibility</p:attrName>
                                        </p:attrNameLst>
                                      </p:cBhvr>
                                      <p:to>
                                        <p:strVal val="visible"/>
                                      </p:to>
                                    </p:set>
                                    <p:animEffect transition="in" filter="blinds(horizontal)">
                                      <p:cBhvr>
                                        <p:cTn id="42"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43000"/>
            <a:ext cx="4343400" cy="1143000"/>
          </a:xfrm>
        </p:spPr>
        <p:txBody>
          <a:bodyPr>
            <a:normAutofit fontScale="90000"/>
          </a:bodyPr>
          <a:lstStyle/>
          <a:p>
            <a:r>
              <a:rPr lang="en-US" b="1" dirty="0" smtClean="0">
                <a:solidFill>
                  <a:schemeClr val="accent5">
                    <a:lumMod val="50000"/>
                  </a:schemeClr>
                </a:solidFill>
              </a:rPr>
              <a:t>Section 2: Arabia and Iraq Today</a:t>
            </a:r>
            <a:endParaRPr lang="en-US" dirty="0"/>
          </a:p>
        </p:txBody>
      </p:sp>
      <p:sp>
        <p:nvSpPr>
          <p:cNvPr id="3" name="Content Placeholder 2"/>
          <p:cNvSpPr>
            <a:spLocks noGrp="1"/>
          </p:cNvSpPr>
          <p:nvPr>
            <p:ph idx="1"/>
          </p:nvPr>
        </p:nvSpPr>
        <p:spPr>
          <a:xfrm>
            <a:off x="152400" y="3017837"/>
            <a:ext cx="8229600" cy="3840163"/>
          </a:xfrm>
        </p:spPr>
        <p:txBody>
          <a:bodyPr>
            <a:normAutofit fontScale="70000" lnSpcReduction="20000"/>
          </a:bodyPr>
          <a:lstStyle/>
          <a:p>
            <a:pPr>
              <a:buNone/>
            </a:pPr>
            <a:r>
              <a:rPr lang="en-US" b="1" dirty="0" smtClean="0">
                <a:solidFill>
                  <a:schemeClr val="accent1">
                    <a:lumMod val="75000"/>
                  </a:schemeClr>
                </a:solidFill>
              </a:rPr>
              <a:t>Women of the Region</a:t>
            </a:r>
          </a:p>
          <a:p>
            <a:pPr>
              <a:buNone/>
            </a:pPr>
            <a:r>
              <a:rPr lang="en-US" b="1" dirty="0" smtClean="0">
                <a:solidFill>
                  <a:schemeClr val="accent1">
                    <a:lumMod val="75000"/>
                  </a:schemeClr>
                </a:solidFill>
              </a:rPr>
              <a:t>	</a:t>
            </a:r>
            <a:r>
              <a:rPr lang="en-US" b="1" dirty="0" smtClean="0">
                <a:solidFill>
                  <a:schemeClr val="accent1">
                    <a:lumMod val="75000"/>
                  </a:schemeClr>
                </a:solidFill>
              </a:rPr>
              <a:t>* Tradition has said that women must obey the men. </a:t>
            </a:r>
          </a:p>
          <a:p>
            <a:pPr>
              <a:buNone/>
            </a:pPr>
            <a:r>
              <a:rPr lang="en-US" b="1" dirty="0" smtClean="0">
                <a:solidFill>
                  <a:schemeClr val="accent1">
                    <a:lumMod val="75000"/>
                  </a:schemeClr>
                </a:solidFill>
              </a:rPr>
              <a:t>	</a:t>
            </a:r>
            <a:r>
              <a:rPr lang="en-US" b="1" dirty="0" smtClean="0">
                <a:solidFill>
                  <a:schemeClr val="accent1">
                    <a:lumMod val="75000"/>
                  </a:schemeClr>
                </a:solidFill>
              </a:rPr>
              <a:t>* Throughout much of the region the women may not travel without a male relative. </a:t>
            </a:r>
          </a:p>
          <a:p>
            <a:pPr>
              <a:buNone/>
            </a:pPr>
            <a:r>
              <a:rPr lang="en-US" b="1" dirty="0" smtClean="0">
                <a:solidFill>
                  <a:schemeClr val="accent1">
                    <a:lumMod val="75000"/>
                  </a:schemeClr>
                </a:solidFill>
              </a:rPr>
              <a:t>	</a:t>
            </a:r>
            <a:r>
              <a:rPr lang="en-US" b="1" dirty="0" smtClean="0">
                <a:solidFill>
                  <a:schemeClr val="accent1">
                    <a:lumMod val="75000"/>
                  </a:schemeClr>
                </a:solidFill>
              </a:rPr>
              <a:t>* Women are expected to cover their faces and hair. They also use baggy clothing known as </a:t>
            </a:r>
            <a:r>
              <a:rPr lang="en-US" b="1" dirty="0" smtClean="0">
                <a:solidFill>
                  <a:schemeClr val="accent1">
                    <a:lumMod val="75000"/>
                  </a:schemeClr>
                </a:solidFill>
              </a:rPr>
              <a:t>hijab</a:t>
            </a:r>
            <a:r>
              <a:rPr lang="en-US" b="1" dirty="0" smtClean="0">
                <a:solidFill>
                  <a:schemeClr val="accent1">
                    <a:lumMod val="75000"/>
                  </a:schemeClr>
                </a:solidFill>
              </a:rPr>
              <a:t> to cover their bodies. </a:t>
            </a:r>
          </a:p>
          <a:p>
            <a:pPr>
              <a:buNone/>
            </a:pPr>
            <a:r>
              <a:rPr lang="en-US" b="1" dirty="0" smtClean="0">
                <a:solidFill>
                  <a:schemeClr val="accent1">
                    <a:lumMod val="75000"/>
                  </a:schemeClr>
                </a:solidFill>
              </a:rPr>
              <a:t>	</a:t>
            </a:r>
            <a:r>
              <a:rPr lang="en-US" b="1" dirty="0" smtClean="0">
                <a:solidFill>
                  <a:schemeClr val="accent1">
                    <a:lumMod val="75000"/>
                  </a:schemeClr>
                </a:solidFill>
              </a:rPr>
              <a:t>* Saudi Arabia is the strictest with restrictions on women. Their restrictions keep women from driving, meeting with unrelated men in public, and even having careers. </a:t>
            </a:r>
          </a:p>
          <a:p>
            <a:pPr>
              <a:buNone/>
            </a:pPr>
            <a:endParaRPr lang="en-US" b="1" dirty="0" smtClean="0">
              <a:solidFill>
                <a:schemeClr val="accent1">
                  <a:lumMod val="75000"/>
                </a:schemeClr>
              </a:solidFill>
            </a:endParaRPr>
          </a:p>
          <a:p>
            <a:pPr>
              <a:buNone/>
            </a:pPr>
            <a:r>
              <a:rPr lang="en-US" b="1" dirty="0" smtClean="0">
                <a:solidFill>
                  <a:schemeClr val="accent1">
                    <a:lumMod val="75000"/>
                  </a:schemeClr>
                </a:solidFill>
              </a:rPr>
              <a:t>Overall though there has bee some improvement, especially in Iraq where women can have jobs outside of the home. </a:t>
            </a:r>
          </a:p>
          <a:p>
            <a:pPr>
              <a:buNone/>
            </a:pPr>
            <a:endParaRPr lang="en-US" b="1" dirty="0">
              <a:solidFill>
                <a:schemeClr val="accent1">
                  <a:lumMod val="75000"/>
                </a:schemeClr>
              </a:solidFill>
            </a:endParaRPr>
          </a:p>
        </p:txBody>
      </p:sp>
      <p:pic>
        <p:nvPicPr>
          <p:cNvPr id="1026" name="Picture 2" descr="http://www.smeadvisor.com/wp-content/uploads/2012/11/emirati-business-1024x680.jpg"/>
          <p:cNvPicPr>
            <a:picLocks noChangeAspect="1" noChangeArrowheads="1"/>
          </p:cNvPicPr>
          <p:nvPr/>
        </p:nvPicPr>
        <p:blipFill>
          <a:blip r:embed="rId2" cstate="print"/>
          <a:srcRect/>
          <a:stretch>
            <a:fillRect/>
          </a:stretch>
        </p:blipFill>
        <p:spPr bwMode="auto">
          <a:xfrm>
            <a:off x="4191000" y="228600"/>
            <a:ext cx="4648200" cy="3082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5">
                    <a:lumMod val="50000"/>
                  </a:schemeClr>
                </a:solidFill>
              </a:rPr>
              <a:t>Section 1: Chapter Atlas</a:t>
            </a:r>
            <a:endParaRPr lang="en-US" b="1" dirty="0">
              <a:solidFill>
                <a:schemeClr val="accent5">
                  <a:lumMod val="50000"/>
                </a:schemeClr>
              </a:solidFill>
            </a:endParaRPr>
          </a:p>
        </p:txBody>
      </p:sp>
      <p:sp>
        <p:nvSpPr>
          <p:cNvPr id="3" name="Content Placeholder 2"/>
          <p:cNvSpPr>
            <a:spLocks noGrp="1"/>
          </p:cNvSpPr>
          <p:nvPr>
            <p:ph idx="1"/>
          </p:nvPr>
        </p:nvSpPr>
        <p:spPr/>
        <p:txBody>
          <a:bodyPr/>
          <a:lstStyle/>
          <a:p>
            <a:r>
              <a:rPr lang="en-US" b="1" dirty="0" smtClean="0">
                <a:solidFill>
                  <a:schemeClr val="accent5">
                    <a:lumMod val="50000"/>
                  </a:schemeClr>
                </a:solidFill>
              </a:rPr>
              <a:t>Arabia or the Arabian Peninsula is surrounded by water on three sides. </a:t>
            </a:r>
          </a:p>
          <a:p>
            <a:r>
              <a:rPr lang="en-US" b="1" dirty="0" smtClean="0">
                <a:solidFill>
                  <a:schemeClr val="accent5">
                    <a:lumMod val="50000"/>
                  </a:schemeClr>
                </a:solidFill>
              </a:rPr>
              <a:t>North of Arabia is Iraq. Both are a part of Asia. We generally refer to this region as the Middle East. </a:t>
            </a:r>
          </a:p>
          <a:p>
            <a:r>
              <a:rPr lang="en-US" b="1" dirty="0" smtClean="0">
                <a:solidFill>
                  <a:schemeClr val="accent5">
                    <a:lumMod val="50000"/>
                  </a:schemeClr>
                </a:solidFill>
              </a:rPr>
              <a:t>Arabia is located on a large plateau. </a:t>
            </a:r>
          </a:p>
          <a:p>
            <a:r>
              <a:rPr lang="en-US" b="1" dirty="0" smtClean="0">
                <a:solidFill>
                  <a:schemeClr val="accent5">
                    <a:lumMod val="50000"/>
                  </a:schemeClr>
                </a:solidFill>
              </a:rPr>
              <a:t>The Tigris and Euphrates Rivers provide fresh water to an area that is primarily desert. </a:t>
            </a:r>
            <a:endParaRPr lang="en-US" b="1" dirty="0">
              <a:solidFill>
                <a:schemeClr val="accent5">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b="1" dirty="0" smtClean="0">
                <a:solidFill>
                  <a:schemeClr val="accent5">
                    <a:lumMod val="50000"/>
                  </a:schemeClr>
                </a:solidFill>
              </a:rPr>
              <a:t>Section 1: Chapter Atlas</a:t>
            </a:r>
            <a:endParaRPr lang="en-US" dirty="0"/>
          </a:p>
        </p:txBody>
      </p:sp>
      <p:sp>
        <p:nvSpPr>
          <p:cNvPr id="3" name="Content Placeholder 2"/>
          <p:cNvSpPr>
            <a:spLocks noGrp="1"/>
          </p:cNvSpPr>
          <p:nvPr>
            <p:ph idx="1"/>
          </p:nvPr>
        </p:nvSpPr>
        <p:spPr>
          <a:xfrm>
            <a:off x="381000" y="1524000"/>
            <a:ext cx="3581400" cy="4525963"/>
          </a:xfrm>
        </p:spPr>
        <p:txBody>
          <a:bodyPr>
            <a:normAutofit lnSpcReduction="10000"/>
          </a:bodyPr>
          <a:lstStyle/>
          <a:p>
            <a:r>
              <a:rPr lang="en-US" b="1" dirty="0" smtClean="0">
                <a:solidFill>
                  <a:schemeClr val="accent1">
                    <a:lumMod val="75000"/>
                  </a:schemeClr>
                </a:solidFill>
              </a:rPr>
              <a:t>Tigris River</a:t>
            </a:r>
          </a:p>
          <a:p>
            <a:r>
              <a:rPr lang="en-US" b="1" dirty="0" smtClean="0">
                <a:solidFill>
                  <a:schemeClr val="accent1">
                    <a:lumMod val="75000"/>
                  </a:schemeClr>
                </a:solidFill>
              </a:rPr>
              <a:t>Euphrates River</a:t>
            </a:r>
          </a:p>
          <a:p>
            <a:r>
              <a:rPr lang="en-US" b="1" dirty="0" smtClean="0">
                <a:solidFill>
                  <a:schemeClr val="accent1">
                    <a:lumMod val="75000"/>
                  </a:schemeClr>
                </a:solidFill>
              </a:rPr>
              <a:t>Syrian Desert</a:t>
            </a:r>
          </a:p>
          <a:p>
            <a:r>
              <a:rPr lang="en-US" b="1" dirty="0" smtClean="0">
                <a:solidFill>
                  <a:schemeClr val="accent1">
                    <a:lumMod val="75000"/>
                  </a:schemeClr>
                </a:solidFill>
              </a:rPr>
              <a:t>Arabian Peninsula</a:t>
            </a:r>
          </a:p>
          <a:p>
            <a:r>
              <a:rPr lang="en-US" b="1" dirty="0" smtClean="0">
                <a:solidFill>
                  <a:schemeClr val="accent1">
                    <a:lumMod val="75000"/>
                  </a:schemeClr>
                </a:solidFill>
              </a:rPr>
              <a:t>Zagros Mountains</a:t>
            </a:r>
          </a:p>
          <a:p>
            <a:r>
              <a:rPr lang="en-US" b="1" dirty="0" smtClean="0">
                <a:solidFill>
                  <a:schemeClr val="accent1">
                    <a:lumMod val="75000"/>
                  </a:schemeClr>
                </a:solidFill>
              </a:rPr>
              <a:t>Persian Gulf</a:t>
            </a:r>
          </a:p>
          <a:p>
            <a:r>
              <a:rPr lang="en-US" b="1" dirty="0" smtClean="0">
                <a:solidFill>
                  <a:schemeClr val="accent1">
                    <a:lumMod val="75000"/>
                  </a:schemeClr>
                </a:solidFill>
              </a:rPr>
              <a:t>Red Sea</a:t>
            </a:r>
          </a:p>
          <a:p>
            <a:r>
              <a:rPr lang="en-US" b="1" dirty="0" smtClean="0">
                <a:solidFill>
                  <a:schemeClr val="accent1">
                    <a:lumMod val="75000"/>
                  </a:schemeClr>
                </a:solidFill>
              </a:rPr>
              <a:t>Indian Ocean</a:t>
            </a:r>
            <a:endParaRPr lang="en-US" b="1" dirty="0">
              <a:solidFill>
                <a:schemeClr val="accent1">
                  <a:lumMod val="75000"/>
                </a:schemeClr>
              </a:solidFill>
            </a:endParaRPr>
          </a:p>
        </p:txBody>
      </p:sp>
      <p:pic>
        <p:nvPicPr>
          <p:cNvPr id="1026" name="Picture 2" descr="http://litchfieldswenson.weebly.com/uploads/7/0/7/2/7072006/middle_east_blank_map.gif"/>
          <p:cNvPicPr>
            <a:picLocks noChangeAspect="1" noChangeArrowheads="1"/>
          </p:cNvPicPr>
          <p:nvPr/>
        </p:nvPicPr>
        <p:blipFill>
          <a:blip r:embed="rId2" cstate="print"/>
          <a:srcRect l="9308" r="16227"/>
          <a:stretch>
            <a:fillRect/>
          </a:stretch>
        </p:blipFill>
        <p:spPr bwMode="auto">
          <a:xfrm>
            <a:off x="4267200" y="1066800"/>
            <a:ext cx="4572000" cy="561975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lstStyle/>
          <a:p>
            <a:r>
              <a:rPr lang="en-US" b="1" dirty="0" smtClean="0">
                <a:solidFill>
                  <a:schemeClr val="accent5">
                    <a:lumMod val="50000"/>
                  </a:schemeClr>
                </a:solidFill>
              </a:rPr>
              <a:t>Section 1: Chapter Atlas</a:t>
            </a:r>
            <a:endParaRPr lang="en-US" dirty="0"/>
          </a:p>
        </p:txBody>
      </p:sp>
      <p:sp>
        <p:nvSpPr>
          <p:cNvPr id="3" name="Content Placeholder 2"/>
          <p:cNvSpPr>
            <a:spLocks noGrp="1"/>
          </p:cNvSpPr>
          <p:nvPr>
            <p:ph idx="1"/>
          </p:nvPr>
        </p:nvSpPr>
        <p:spPr>
          <a:xfrm>
            <a:off x="228600" y="838200"/>
            <a:ext cx="8915400" cy="3687763"/>
          </a:xfrm>
        </p:spPr>
        <p:txBody>
          <a:bodyPr>
            <a:normAutofit fontScale="70000" lnSpcReduction="20000"/>
          </a:bodyPr>
          <a:lstStyle/>
          <a:p>
            <a:r>
              <a:rPr lang="en-US" b="1" dirty="0" smtClean="0">
                <a:solidFill>
                  <a:schemeClr val="accent1">
                    <a:lumMod val="75000"/>
                  </a:schemeClr>
                </a:solidFill>
              </a:rPr>
              <a:t>There once was a shallow sea between Arabia and the rest of Asia. </a:t>
            </a:r>
          </a:p>
          <a:p>
            <a:r>
              <a:rPr lang="en-US" b="1" dirty="0" smtClean="0">
                <a:solidFill>
                  <a:schemeClr val="accent1">
                    <a:lumMod val="75000"/>
                  </a:schemeClr>
                </a:solidFill>
              </a:rPr>
              <a:t>As sea creatures died their decayed bodies became a part of a thick mud on the floor of the ocean. </a:t>
            </a:r>
          </a:p>
          <a:p>
            <a:r>
              <a:rPr lang="en-US" b="1" dirty="0" smtClean="0">
                <a:solidFill>
                  <a:schemeClr val="accent1">
                    <a:lumMod val="75000"/>
                  </a:schemeClr>
                </a:solidFill>
              </a:rPr>
              <a:t>The Arabian Plate and the Eurasian Plate pushed against each other. The Arabian plate bent down to create pockets known as fold traps. </a:t>
            </a:r>
          </a:p>
          <a:p>
            <a:r>
              <a:rPr lang="en-US" b="1" dirty="0" smtClean="0">
                <a:solidFill>
                  <a:schemeClr val="accent1">
                    <a:lumMod val="75000"/>
                  </a:schemeClr>
                </a:solidFill>
              </a:rPr>
              <a:t>With the heat of the earth the thick mud full of decayed sea creatures turned into oil and natural gas. </a:t>
            </a:r>
          </a:p>
          <a:p>
            <a:r>
              <a:rPr lang="en-US" b="1" dirty="0" smtClean="0">
                <a:solidFill>
                  <a:schemeClr val="accent1">
                    <a:lumMod val="75000"/>
                  </a:schemeClr>
                </a:solidFill>
              </a:rPr>
              <a:t>Primarily this can be found in the Tigris and Euphrates River valleys and the Persian Gulf. </a:t>
            </a:r>
          </a:p>
          <a:p>
            <a:r>
              <a:rPr lang="en-US" b="1" dirty="0" smtClean="0">
                <a:solidFill>
                  <a:schemeClr val="accent1">
                    <a:lumMod val="75000"/>
                  </a:schemeClr>
                </a:solidFill>
              </a:rPr>
              <a:t>Saudi Arabia has the world’s largest reserves and output of oil as a result.  </a:t>
            </a:r>
            <a:endParaRPr lang="en-US" dirty="0"/>
          </a:p>
        </p:txBody>
      </p:sp>
      <p:pic>
        <p:nvPicPr>
          <p:cNvPr id="17410" name="Picture 2" descr="Oil Trap - Fold"/>
          <p:cNvPicPr>
            <a:picLocks noChangeAspect="1" noChangeArrowheads="1"/>
          </p:cNvPicPr>
          <p:nvPr/>
        </p:nvPicPr>
        <p:blipFill>
          <a:blip r:embed="rId2" cstate="print"/>
          <a:srcRect t="18204" b="9975"/>
          <a:stretch>
            <a:fillRect/>
          </a:stretch>
        </p:blipFill>
        <p:spPr bwMode="auto">
          <a:xfrm>
            <a:off x="2209801" y="4047450"/>
            <a:ext cx="4648200" cy="242954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5">
                    <a:lumMod val="50000"/>
                  </a:schemeClr>
                </a:solidFill>
              </a:rPr>
              <a:t>Section 1: Chapter Atlas</a:t>
            </a:r>
            <a:endParaRPr lang="en-US" dirty="0"/>
          </a:p>
        </p:txBody>
      </p:sp>
      <p:sp>
        <p:nvSpPr>
          <p:cNvPr id="3" name="Content Placeholder 2"/>
          <p:cNvSpPr>
            <a:spLocks noGrp="1"/>
          </p:cNvSpPr>
          <p:nvPr>
            <p:ph idx="1"/>
          </p:nvPr>
        </p:nvSpPr>
        <p:spPr>
          <a:xfrm>
            <a:off x="152400" y="1295400"/>
            <a:ext cx="8229600" cy="2697163"/>
          </a:xfrm>
        </p:spPr>
        <p:txBody>
          <a:bodyPr>
            <a:normAutofit fontScale="92500" lnSpcReduction="20000"/>
          </a:bodyPr>
          <a:lstStyle/>
          <a:p>
            <a:r>
              <a:rPr lang="en-US" b="1" dirty="0" smtClean="0">
                <a:solidFill>
                  <a:schemeClr val="accent1">
                    <a:lumMod val="75000"/>
                  </a:schemeClr>
                </a:solidFill>
              </a:rPr>
              <a:t>This region has a lot of oil and not a lot of water. </a:t>
            </a:r>
          </a:p>
          <a:p>
            <a:r>
              <a:rPr lang="en-US" b="1" dirty="0" smtClean="0">
                <a:solidFill>
                  <a:schemeClr val="accent1">
                    <a:lumMod val="75000"/>
                  </a:schemeClr>
                </a:solidFill>
              </a:rPr>
              <a:t>They use the wealth from the oil to build water facilities.</a:t>
            </a:r>
          </a:p>
          <a:p>
            <a:r>
              <a:rPr lang="en-US" b="1" dirty="0" smtClean="0">
                <a:solidFill>
                  <a:schemeClr val="accent1">
                    <a:lumMod val="75000"/>
                  </a:schemeClr>
                </a:solidFill>
              </a:rPr>
              <a:t>They also use it to purchase food for their country because they are unable to grow it due to the lack of water. </a:t>
            </a:r>
            <a:endParaRPr lang="en-US" b="1" dirty="0">
              <a:solidFill>
                <a:schemeClr val="accent1">
                  <a:lumMod val="75000"/>
                </a:schemeClr>
              </a:solidFill>
            </a:endParaRPr>
          </a:p>
        </p:txBody>
      </p:sp>
      <p:sp>
        <p:nvSpPr>
          <p:cNvPr id="13314" name="AutoShape 2" descr="http://www.frumforum.com/wp-content/uploads/2011/03/who-has-the-oil.jpg"/>
          <p:cNvSpPr>
            <a:spLocks noChangeAspect="1" noChangeArrowheads="1"/>
          </p:cNvSpPr>
          <p:nvPr/>
        </p:nvSpPr>
        <p:spPr bwMode="auto">
          <a:xfrm>
            <a:off x="155575" y="-1257300"/>
            <a:ext cx="4352925" cy="2628900"/>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13316" name="AutoShape 4" descr="http://www.frumforum.com/wp-content/uploads/2011/03/who-has-the-oil.jpg"/>
          <p:cNvSpPr>
            <a:spLocks noChangeAspect="1" noChangeArrowheads="1"/>
          </p:cNvSpPr>
          <p:nvPr/>
        </p:nvSpPr>
        <p:spPr bwMode="auto">
          <a:xfrm>
            <a:off x="155575" y="-1257300"/>
            <a:ext cx="4352925" cy="2628900"/>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13318" name="Picture 6" descr="http://www.frumforum.com/wp-content/uploads/2011/03/who-has-the-oil.jpg"/>
          <p:cNvPicPr>
            <a:picLocks noChangeAspect="1" noChangeArrowheads="1"/>
          </p:cNvPicPr>
          <p:nvPr/>
        </p:nvPicPr>
        <p:blipFill>
          <a:blip r:embed="rId2" cstate="print"/>
          <a:srcRect/>
          <a:stretch>
            <a:fillRect/>
          </a:stretch>
        </p:blipFill>
        <p:spPr bwMode="auto">
          <a:xfrm>
            <a:off x="3886200" y="3505200"/>
            <a:ext cx="5112440" cy="30876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5">
                    <a:lumMod val="50000"/>
                  </a:schemeClr>
                </a:solidFill>
              </a:rPr>
              <a:t>Section 1: Chapter Atlas</a:t>
            </a:r>
            <a:endParaRPr lang="en-US" dirty="0"/>
          </a:p>
        </p:txBody>
      </p:sp>
      <p:sp>
        <p:nvSpPr>
          <p:cNvPr id="3" name="Content Placeholder 2"/>
          <p:cNvSpPr>
            <a:spLocks noGrp="1"/>
          </p:cNvSpPr>
          <p:nvPr>
            <p:ph idx="1"/>
          </p:nvPr>
        </p:nvSpPr>
        <p:spPr/>
        <p:txBody>
          <a:bodyPr/>
          <a:lstStyle/>
          <a:p>
            <a:r>
              <a:rPr lang="en-US" b="1" dirty="0" smtClean="0">
                <a:solidFill>
                  <a:schemeClr val="accent1">
                    <a:lumMod val="75000"/>
                  </a:schemeClr>
                </a:solidFill>
              </a:rPr>
              <a:t>The money from oil is also used to pay foreign workers. </a:t>
            </a:r>
          </a:p>
          <a:p>
            <a:r>
              <a:rPr lang="en-US" b="1" dirty="0" smtClean="0">
                <a:solidFill>
                  <a:schemeClr val="accent1">
                    <a:lumMod val="75000"/>
                  </a:schemeClr>
                </a:solidFill>
              </a:rPr>
              <a:t>These workers come into their country and do jobs that Arabians do not want to do. These are usually labor intensive jobs. </a:t>
            </a:r>
          </a:p>
          <a:p>
            <a:pPr>
              <a:buNone/>
            </a:pPr>
            <a:endParaRPr lang="en-US" b="1" dirty="0" smtClean="0">
              <a:solidFill>
                <a:schemeClr val="accent1">
                  <a:lumMod val="75000"/>
                </a:schemeClr>
              </a:solidFill>
            </a:endParaRPr>
          </a:p>
          <a:p>
            <a:endParaRPr lang="en-US" dirty="0"/>
          </a:p>
        </p:txBody>
      </p:sp>
      <p:pic>
        <p:nvPicPr>
          <p:cNvPr id="12290" name="Picture 2" descr="https://encrypted-tbn2.gstatic.com/images?q=tbn:ANd9GcSBKHszEjYSWNx7RGpDvQX2JCRjk7BtGx8GquHdCJVRLBL5WTU2"/>
          <p:cNvPicPr>
            <a:picLocks noChangeAspect="1" noChangeArrowheads="1"/>
          </p:cNvPicPr>
          <p:nvPr/>
        </p:nvPicPr>
        <p:blipFill>
          <a:blip r:embed="rId2" cstate="print"/>
          <a:srcRect/>
          <a:stretch>
            <a:fillRect/>
          </a:stretch>
        </p:blipFill>
        <p:spPr bwMode="auto">
          <a:xfrm>
            <a:off x="304800" y="4267200"/>
            <a:ext cx="3845235" cy="2286000"/>
          </a:xfrm>
          <a:prstGeom prst="rect">
            <a:avLst/>
          </a:prstGeom>
          <a:noFill/>
        </p:spPr>
      </p:pic>
      <p:pic>
        <p:nvPicPr>
          <p:cNvPr id="12292" name="Picture 4" descr="http://timesofpakistan.pk/wp-content/uploads/2012/11/Saudi-Arabia-to-fine-firms-with-foreign-worker-majorities.jpg"/>
          <p:cNvPicPr>
            <a:picLocks noChangeAspect="1" noChangeArrowheads="1"/>
          </p:cNvPicPr>
          <p:nvPr/>
        </p:nvPicPr>
        <p:blipFill>
          <a:blip r:embed="rId3" cstate="print"/>
          <a:srcRect/>
          <a:stretch>
            <a:fillRect/>
          </a:stretch>
        </p:blipFill>
        <p:spPr bwMode="auto">
          <a:xfrm>
            <a:off x="4648200" y="4267200"/>
            <a:ext cx="4352925" cy="2438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290"/>
                                        </p:tgtEl>
                                        <p:attrNameLst>
                                          <p:attrName>style.visibility</p:attrName>
                                        </p:attrNameLst>
                                      </p:cBhvr>
                                      <p:to>
                                        <p:strVal val="visible"/>
                                      </p:to>
                                    </p:set>
                                    <p:animEffect transition="in" filter="blinds(horizontal)">
                                      <p:cBhvr>
                                        <p:cTn id="17" dur="500"/>
                                        <p:tgtEl>
                                          <p:spTgt spid="12290"/>
                                        </p:tgtEl>
                                      </p:cBhvr>
                                    </p:animEffect>
                                  </p:childTnLst>
                                </p:cTn>
                              </p:par>
                              <p:par>
                                <p:cTn id="18" presetID="3" presetClass="entr" presetSubtype="10" fill="hold" nodeType="withEffect">
                                  <p:stCondLst>
                                    <p:cond delay="0"/>
                                  </p:stCondLst>
                                  <p:childTnLst>
                                    <p:set>
                                      <p:cBhvr>
                                        <p:cTn id="19" dur="1" fill="hold">
                                          <p:stCondLst>
                                            <p:cond delay="0"/>
                                          </p:stCondLst>
                                        </p:cTn>
                                        <p:tgtEl>
                                          <p:spTgt spid="12292"/>
                                        </p:tgtEl>
                                        <p:attrNameLst>
                                          <p:attrName>style.visibility</p:attrName>
                                        </p:attrNameLst>
                                      </p:cBhvr>
                                      <p:to>
                                        <p:strVal val="visible"/>
                                      </p:to>
                                    </p:set>
                                    <p:animEffect transition="in" filter="blinds(horizontal)">
                                      <p:cBhvr>
                                        <p:cTn id="20"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5">
                    <a:lumMod val="50000"/>
                  </a:schemeClr>
                </a:solidFill>
              </a:rPr>
              <a:t>Section 1: Chapter Atlas</a:t>
            </a:r>
            <a:endParaRPr lang="en-US" dirty="0"/>
          </a:p>
        </p:txBody>
      </p:sp>
      <p:sp>
        <p:nvSpPr>
          <p:cNvPr id="3" name="Content Placeholder 2"/>
          <p:cNvSpPr>
            <a:spLocks noGrp="1"/>
          </p:cNvSpPr>
          <p:nvPr>
            <p:ph idx="1"/>
          </p:nvPr>
        </p:nvSpPr>
        <p:spPr>
          <a:xfrm>
            <a:off x="457200" y="1219200"/>
            <a:ext cx="4419600" cy="5410200"/>
          </a:xfrm>
        </p:spPr>
        <p:txBody>
          <a:bodyPr>
            <a:normAutofit fontScale="77500" lnSpcReduction="20000"/>
          </a:bodyPr>
          <a:lstStyle/>
          <a:p>
            <a:r>
              <a:rPr lang="en-US" b="1" dirty="0" smtClean="0">
                <a:solidFill>
                  <a:schemeClr val="accent1">
                    <a:lumMod val="75000"/>
                  </a:schemeClr>
                </a:solidFill>
              </a:rPr>
              <a:t>This region produces more than 25% of the world’s oil. </a:t>
            </a:r>
          </a:p>
          <a:p>
            <a:r>
              <a:rPr lang="en-US" b="1" dirty="0" smtClean="0">
                <a:solidFill>
                  <a:schemeClr val="accent1">
                    <a:lumMod val="75000"/>
                  </a:schemeClr>
                </a:solidFill>
              </a:rPr>
              <a:t>Oil is used all over the world to do everything from powering automobiles to heating homes. </a:t>
            </a:r>
          </a:p>
          <a:p>
            <a:r>
              <a:rPr lang="en-US" b="1" dirty="0" smtClean="0">
                <a:solidFill>
                  <a:schemeClr val="accent1">
                    <a:lumMod val="75000"/>
                  </a:schemeClr>
                </a:solidFill>
              </a:rPr>
              <a:t>The rest of the world depends on this region. </a:t>
            </a:r>
          </a:p>
          <a:p>
            <a:r>
              <a:rPr lang="en-US" b="1" dirty="0" smtClean="0">
                <a:solidFill>
                  <a:schemeClr val="accent1">
                    <a:lumMod val="75000"/>
                  </a:schemeClr>
                </a:solidFill>
              </a:rPr>
              <a:t>Anything that might cause the oil production to stop or slow down can be disastrous to the rest of the world. </a:t>
            </a:r>
          </a:p>
          <a:p>
            <a:r>
              <a:rPr lang="en-US" b="1" dirty="0" smtClean="0">
                <a:solidFill>
                  <a:schemeClr val="accent1">
                    <a:lumMod val="75000"/>
                  </a:schemeClr>
                </a:solidFill>
              </a:rPr>
              <a:t>This will mean oil prices will skyrocket due to a shortage in the supply. </a:t>
            </a:r>
          </a:p>
          <a:p>
            <a:endParaRPr lang="en-US" dirty="0"/>
          </a:p>
        </p:txBody>
      </p:sp>
      <p:pic>
        <p:nvPicPr>
          <p:cNvPr id="11266" name="Picture 2" descr="http://www.energyinsights.net/cgi-script/csArticles/uploads/4690/oil-production-saudi-arabia.gif"/>
          <p:cNvPicPr>
            <a:picLocks noChangeAspect="1" noChangeArrowheads="1"/>
          </p:cNvPicPr>
          <p:nvPr/>
        </p:nvPicPr>
        <p:blipFill>
          <a:blip r:embed="rId2" cstate="print"/>
          <a:srcRect/>
          <a:stretch>
            <a:fillRect/>
          </a:stretch>
        </p:blipFill>
        <p:spPr bwMode="auto">
          <a:xfrm>
            <a:off x="4876800" y="1981200"/>
            <a:ext cx="3933825" cy="31908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1266"/>
                                        </p:tgtEl>
                                        <p:attrNameLst>
                                          <p:attrName>style.visibility</p:attrName>
                                        </p:attrNameLst>
                                      </p:cBhvr>
                                      <p:to>
                                        <p:strVal val="visible"/>
                                      </p:to>
                                    </p:set>
                                    <p:animEffect transition="in" filter="blinds(horizontal)">
                                      <p:cBhvr>
                                        <p:cTn id="32"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solidFill>
                  <a:schemeClr val="accent5">
                    <a:lumMod val="50000"/>
                  </a:schemeClr>
                </a:solidFill>
              </a:rPr>
              <a:t>Section 1: Chapter Atlas</a:t>
            </a:r>
            <a:endParaRPr lang="en-US" dirty="0"/>
          </a:p>
        </p:txBody>
      </p:sp>
      <p:sp>
        <p:nvSpPr>
          <p:cNvPr id="3" name="Content Placeholder 2"/>
          <p:cNvSpPr>
            <a:spLocks noGrp="1"/>
          </p:cNvSpPr>
          <p:nvPr>
            <p:ph idx="1"/>
          </p:nvPr>
        </p:nvSpPr>
        <p:spPr>
          <a:xfrm>
            <a:off x="381000" y="2895600"/>
            <a:ext cx="8229600" cy="3763963"/>
          </a:xfrm>
        </p:spPr>
        <p:txBody>
          <a:bodyPr>
            <a:normAutofit fontScale="92500" lnSpcReduction="10000"/>
          </a:bodyPr>
          <a:lstStyle/>
          <a:p>
            <a:r>
              <a:rPr lang="en-US" b="1" dirty="0" smtClean="0">
                <a:solidFill>
                  <a:schemeClr val="accent1">
                    <a:lumMod val="75000"/>
                  </a:schemeClr>
                </a:solidFill>
              </a:rPr>
              <a:t>There are a few big drawbacks to using these oil and natural gas resources. </a:t>
            </a:r>
          </a:p>
          <a:p>
            <a:pPr lvl="1"/>
            <a:r>
              <a:rPr lang="en-US" b="1" dirty="0" smtClean="0">
                <a:solidFill>
                  <a:schemeClr val="accent1">
                    <a:lumMod val="75000"/>
                  </a:schemeClr>
                </a:solidFill>
              </a:rPr>
              <a:t>One drawback is these resources take thousands of years to be created. The region is using the resource much faster than it can be replaced. </a:t>
            </a:r>
          </a:p>
          <a:p>
            <a:pPr lvl="1"/>
            <a:r>
              <a:rPr lang="en-US" b="1" dirty="0" smtClean="0">
                <a:solidFill>
                  <a:schemeClr val="accent1">
                    <a:lumMod val="75000"/>
                  </a:schemeClr>
                </a:solidFill>
              </a:rPr>
              <a:t>Also, oil spills have created problems for the environment in the region. Sea life is killed, the beaches are polluted, and toxic fumes from the production and processing fill the air and the rivers. </a:t>
            </a:r>
          </a:p>
          <a:p>
            <a:endParaRPr lang="en-US" dirty="0"/>
          </a:p>
        </p:txBody>
      </p:sp>
      <p:pic>
        <p:nvPicPr>
          <p:cNvPr id="10242" name="Picture 2" descr="http://www.ngoilgasmena.com/media/media-news/news-thumb/100623/oil-spill.jpg"/>
          <p:cNvPicPr>
            <a:picLocks noChangeAspect="1" noChangeArrowheads="1"/>
          </p:cNvPicPr>
          <p:nvPr/>
        </p:nvPicPr>
        <p:blipFill>
          <a:blip r:embed="rId2" cstate="print"/>
          <a:srcRect/>
          <a:stretch>
            <a:fillRect/>
          </a:stretch>
        </p:blipFill>
        <p:spPr bwMode="auto">
          <a:xfrm>
            <a:off x="152400" y="914400"/>
            <a:ext cx="2895600" cy="1932512"/>
          </a:xfrm>
          <a:prstGeom prst="rect">
            <a:avLst/>
          </a:prstGeom>
          <a:noFill/>
        </p:spPr>
      </p:pic>
      <p:pic>
        <p:nvPicPr>
          <p:cNvPr id="10244" name="Picture 4" descr="http://weaselzippers.us/wp-content/uploads/2011/02/saudiarabianoil1.jpg"/>
          <p:cNvPicPr>
            <a:picLocks noChangeAspect="1" noChangeArrowheads="1"/>
          </p:cNvPicPr>
          <p:nvPr/>
        </p:nvPicPr>
        <p:blipFill>
          <a:blip r:embed="rId3" cstate="print"/>
          <a:srcRect/>
          <a:stretch>
            <a:fillRect/>
          </a:stretch>
        </p:blipFill>
        <p:spPr bwMode="auto">
          <a:xfrm>
            <a:off x="3124200" y="914400"/>
            <a:ext cx="2971800" cy="1944351"/>
          </a:xfrm>
          <a:prstGeom prst="rect">
            <a:avLst/>
          </a:prstGeom>
          <a:noFill/>
        </p:spPr>
      </p:pic>
      <p:pic>
        <p:nvPicPr>
          <p:cNvPr id="10246" name="Picture 6" descr="http://farm8.staticflickr.com/7028/6433879261_4b3ca91d60.jpg"/>
          <p:cNvPicPr>
            <a:picLocks noChangeAspect="1" noChangeArrowheads="1"/>
          </p:cNvPicPr>
          <p:nvPr/>
        </p:nvPicPr>
        <p:blipFill>
          <a:blip r:embed="rId4" cstate="print"/>
          <a:srcRect/>
          <a:stretch>
            <a:fillRect/>
          </a:stretch>
        </p:blipFill>
        <p:spPr bwMode="auto">
          <a:xfrm>
            <a:off x="6248400" y="914400"/>
            <a:ext cx="2667000" cy="1905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1167</TotalTime>
  <Words>1737</Words>
  <Application>Microsoft Office PowerPoint</Application>
  <PresentationFormat>On-screen Show (4:3)</PresentationFormat>
  <Paragraphs>156</Paragraphs>
  <Slides>28</Slides>
  <Notes>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Arabia and Iraq</vt:lpstr>
      <vt:lpstr>Vocabulary</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Section 2: Arabia and Iraq Today</vt:lpstr>
      <vt:lpstr>Section 2: Arabia and Iraq Today</vt:lpstr>
      <vt:lpstr>Section 2: Arabia and Iraq Today</vt:lpstr>
      <vt:lpstr>Section 2: Arabia and Iraq Today</vt:lpstr>
      <vt:lpstr>Section 2: Arabia and Iraq Today</vt:lpstr>
      <vt:lpstr>Section 2: Arabia and Iraq Today</vt:lpstr>
      <vt:lpstr>Section 2: Arabia and Iraq Today</vt:lpstr>
      <vt:lpstr>Section 2: Arabia and Iraq Today</vt:lpstr>
      <vt:lpstr>Section 2: Arabia and Iraq Today</vt:lpstr>
      <vt:lpstr>Section 2: Arabia and Iraq Today</vt:lpstr>
      <vt:lpstr>Section 2: Arabia and Iraq Today</vt:lpstr>
    </vt:vector>
  </TitlesOfParts>
  <Company>McGuffey School District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Arabia and Iraq</dc:title>
  <dc:creator>cristin litman</dc:creator>
  <cp:lastModifiedBy>cristin litman</cp:lastModifiedBy>
  <cp:revision>35</cp:revision>
  <dcterms:created xsi:type="dcterms:W3CDTF">2012-12-05T13:12:16Z</dcterms:created>
  <dcterms:modified xsi:type="dcterms:W3CDTF">2012-12-07T22:41:27Z</dcterms:modified>
</cp:coreProperties>
</file>